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7" r:id="rId6"/>
    <p:sldId id="259" r:id="rId7"/>
    <p:sldId id="260" r:id="rId8"/>
    <p:sldId id="261" r:id="rId9"/>
    <p:sldId id="258" r:id="rId10"/>
    <p:sldId id="263" r:id="rId11"/>
    <p:sldId id="262" r:id="rId12"/>
    <p:sldId id="289" r:id="rId13"/>
    <p:sldId id="265" r:id="rId14"/>
    <p:sldId id="278" r:id="rId15"/>
    <p:sldId id="267" r:id="rId16"/>
    <p:sldId id="279" r:id="rId17"/>
    <p:sldId id="287" r:id="rId18"/>
    <p:sldId id="290" r:id="rId19"/>
    <p:sldId id="283" r:id="rId20"/>
    <p:sldId id="288" r:id="rId21"/>
    <p:sldId id="285" r:id="rId22"/>
    <p:sldId id="281" r:id="rId23"/>
    <p:sldId id="282"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ploading Patients" id="{98267235-EEB7-4038-8012-CB0622841B04}">
          <p14:sldIdLst>
            <p14:sldId id="256"/>
            <p14:sldId id="257"/>
            <p14:sldId id="259"/>
            <p14:sldId id="260"/>
            <p14:sldId id="261"/>
            <p14:sldId id="258"/>
            <p14:sldId id="263"/>
            <p14:sldId id="262"/>
          </p14:sldIdLst>
        </p14:section>
        <p14:section name="In-State Patient Movement" id="{BCDA3D30-5CB3-4862-8C8A-708D64EB6ABC}">
          <p14:sldIdLst>
            <p14:sldId id="289"/>
            <p14:sldId id="265"/>
            <p14:sldId id="278"/>
            <p14:sldId id="267"/>
            <p14:sldId id="279"/>
            <p14:sldId id="287"/>
          </p14:sldIdLst>
        </p14:section>
        <p14:section name="MIEP Steps" id="{5DF2E053-D7FA-4C9F-BE75-E225C507F5E6}">
          <p14:sldIdLst>
            <p14:sldId id="290"/>
            <p14:sldId id="283"/>
            <p14:sldId id="288"/>
            <p14:sldId id="285"/>
          </p14:sldIdLst>
        </p14:section>
        <p14:section name="Best Practices &amp; Examples" id="{BDAB8305-C655-4F66-88C9-3055099051D1}">
          <p14:sldIdLst>
            <p14:sldId id="281"/>
            <p14:sldId id="282"/>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A170C8-A240-4175-B7E6-8ADD460AB52A}" v="12" dt="2024-05-28T16:17:07.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61" autoAdjust="0"/>
    <p:restoredTop sz="93051" autoAdjust="0"/>
  </p:normalViewPr>
  <p:slideViewPr>
    <p:cSldViewPr snapToGrid="0">
      <p:cViewPr varScale="1">
        <p:scale>
          <a:sx n="103" d="100"/>
          <a:sy n="103" d="100"/>
        </p:scale>
        <p:origin x="4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8T16:13:08.421"/>
    </inkml:context>
    <inkml:brush xml:id="br0">
      <inkml:brushProperty name="width" value="0.1" units="cm"/>
      <inkml:brushProperty name="height" value="0.1" units="cm"/>
      <inkml:brushProperty name="color" value="#849398"/>
    </inkml:brush>
  </inkml:definitions>
  <inkml:trace contextRef="#ctx0" brushRef="#br0">5 0 24575,'-4'0'0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1EEAD-E2F5-47FC-8373-9A0E642CD51C}"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C0610-BE62-4F23-8C6C-101C515F29E9}" type="slidenum">
              <a:rPr lang="en-US" smtClean="0"/>
              <a:t>‹#›</a:t>
            </a:fld>
            <a:endParaRPr lang="en-US"/>
          </a:p>
        </p:txBody>
      </p:sp>
    </p:spTree>
    <p:extLst>
      <p:ext uri="{BB962C8B-B14F-4D97-AF65-F5344CB8AC3E}">
        <p14:creationId xmlns:p14="http://schemas.microsoft.com/office/powerpoint/2010/main" val="238236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need to update this after Friday’s workshop to make sure it’s consistent and what we’ve all decided on. Will align with what’s in updated Attachment D. Need to include what screen(s) these options appear on – should be included in previous slide. </a:t>
            </a:r>
          </a:p>
        </p:txBody>
      </p:sp>
      <p:sp>
        <p:nvSpPr>
          <p:cNvPr id="4" name="Slide Number Placeholder 3"/>
          <p:cNvSpPr>
            <a:spLocks noGrp="1"/>
          </p:cNvSpPr>
          <p:nvPr>
            <p:ph type="sldNum" sz="quarter" idx="5"/>
          </p:nvPr>
        </p:nvSpPr>
        <p:spPr/>
        <p:txBody>
          <a:bodyPr/>
          <a:lstStyle/>
          <a:p>
            <a:fld id="{07C484DB-FA1D-40A9-B315-22DB2C0464E7}" type="slidenum">
              <a:rPr lang="en-US" smtClean="0"/>
              <a:t>11</a:t>
            </a:fld>
            <a:endParaRPr lang="en-US"/>
          </a:p>
        </p:txBody>
      </p:sp>
    </p:spTree>
    <p:extLst>
      <p:ext uri="{BB962C8B-B14F-4D97-AF65-F5344CB8AC3E}">
        <p14:creationId xmlns:p14="http://schemas.microsoft.com/office/powerpoint/2010/main" val="1865822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include “Uploads Complete” and swap out “Patient Ready” </a:t>
            </a:r>
            <a:r>
              <a:rPr lang="en-US" dirty="0">
                <a:sym typeface="Wingdings" panose="05000000000000000000" pitchFamily="2" charset="2"/>
              </a:rPr>
              <a:t> if/when added to ARR</a:t>
            </a:r>
            <a:endParaRPr lang="en-US" dirty="0"/>
          </a:p>
        </p:txBody>
      </p:sp>
      <p:sp>
        <p:nvSpPr>
          <p:cNvPr id="4" name="Slide Number Placeholder 3"/>
          <p:cNvSpPr>
            <a:spLocks noGrp="1"/>
          </p:cNvSpPr>
          <p:nvPr>
            <p:ph type="sldNum" sz="quarter" idx="5"/>
          </p:nvPr>
        </p:nvSpPr>
        <p:spPr/>
        <p:txBody>
          <a:bodyPr/>
          <a:lstStyle/>
          <a:p>
            <a:fld id="{453C0610-BE62-4F23-8C6C-101C515F29E9}" type="slidenum">
              <a:rPr lang="en-US" smtClean="0"/>
              <a:t>14</a:t>
            </a:fld>
            <a:endParaRPr lang="en-US"/>
          </a:p>
        </p:txBody>
      </p:sp>
    </p:spTree>
    <p:extLst>
      <p:ext uri="{BB962C8B-B14F-4D97-AF65-F5344CB8AC3E}">
        <p14:creationId xmlns:p14="http://schemas.microsoft.com/office/powerpoint/2010/main" val="169503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need to update this after Friday’s workshop to make sure it’s consistent and what we’ve all decided on. Will align with what’s in updated Attachment B. Need to include what screen(s) these options appear on – should be included in previous slide. </a:t>
            </a:r>
          </a:p>
        </p:txBody>
      </p:sp>
      <p:sp>
        <p:nvSpPr>
          <p:cNvPr id="4" name="Slide Number Placeholder 3"/>
          <p:cNvSpPr>
            <a:spLocks noGrp="1"/>
          </p:cNvSpPr>
          <p:nvPr>
            <p:ph type="sldNum" sz="quarter" idx="5"/>
          </p:nvPr>
        </p:nvSpPr>
        <p:spPr/>
        <p:txBody>
          <a:bodyPr/>
          <a:lstStyle/>
          <a:p>
            <a:fld id="{07C484DB-FA1D-40A9-B315-22DB2C0464E7}" type="slidenum">
              <a:rPr lang="en-US" smtClean="0"/>
              <a:t>16</a:t>
            </a:fld>
            <a:endParaRPr lang="en-US"/>
          </a:p>
        </p:txBody>
      </p:sp>
    </p:spTree>
    <p:extLst>
      <p:ext uri="{BB962C8B-B14F-4D97-AF65-F5344CB8AC3E}">
        <p14:creationId xmlns:p14="http://schemas.microsoft.com/office/powerpoint/2010/main" val="261526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include “Uploads Complete” and swap out “Patient Ready” </a:t>
            </a:r>
            <a:r>
              <a:rPr lang="en-US" dirty="0">
                <a:sym typeface="Wingdings" panose="05000000000000000000" pitchFamily="2" charset="2"/>
              </a:rPr>
              <a:t> if/when added to ARR</a:t>
            </a:r>
            <a:endParaRPr lang="en-US" dirty="0"/>
          </a:p>
        </p:txBody>
      </p:sp>
      <p:sp>
        <p:nvSpPr>
          <p:cNvPr id="4" name="Slide Number Placeholder 3"/>
          <p:cNvSpPr>
            <a:spLocks noGrp="1"/>
          </p:cNvSpPr>
          <p:nvPr>
            <p:ph type="sldNum" sz="quarter" idx="5"/>
          </p:nvPr>
        </p:nvSpPr>
        <p:spPr/>
        <p:txBody>
          <a:bodyPr/>
          <a:lstStyle/>
          <a:p>
            <a:fld id="{453C0610-BE62-4F23-8C6C-101C515F29E9}" type="slidenum">
              <a:rPr lang="en-US" smtClean="0"/>
              <a:t>17</a:t>
            </a:fld>
            <a:endParaRPr lang="en-US"/>
          </a:p>
        </p:txBody>
      </p:sp>
    </p:spTree>
    <p:extLst>
      <p:ext uri="{BB962C8B-B14F-4D97-AF65-F5344CB8AC3E}">
        <p14:creationId xmlns:p14="http://schemas.microsoft.com/office/powerpoint/2010/main" val="3041782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BE42-BDCA-DBB6-731E-A08F607039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2DA926-0840-CCD3-8F0E-F074514AD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115046-4295-670D-1625-7033BA9EADB9}"/>
              </a:ext>
            </a:extLst>
          </p:cNvPr>
          <p:cNvSpPr>
            <a:spLocks noGrp="1"/>
          </p:cNvSpPr>
          <p:nvPr>
            <p:ph type="dt" sz="half" idx="10"/>
          </p:nvPr>
        </p:nvSpPr>
        <p:spPr/>
        <p:txBody>
          <a:bodyPr/>
          <a:lstStyle/>
          <a:p>
            <a:fld id="{965D340B-FE9C-4051-A58A-351709A0A272}" type="datetimeFigureOut">
              <a:rPr lang="en-US" smtClean="0"/>
              <a:t>5/28/2024</a:t>
            </a:fld>
            <a:endParaRPr lang="en-US"/>
          </a:p>
        </p:txBody>
      </p:sp>
      <p:sp>
        <p:nvSpPr>
          <p:cNvPr id="5" name="Footer Placeholder 4">
            <a:extLst>
              <a:ext uri="{FF2B5EF4-FFF2-40B4-BE49-F238E27FC236}">
                <a16:creationId xmlns:a16="http://schemas.microsoft.com/office/drawing/2014/main" id="{F6F8AB5D-0AFB-A419-ED21-3914BFB4A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C3747-51D7-0205-441F-7653413A805D}"/>
              </a:ext>
            </a:extLst>
          </p:cNvPr>
          <p:cNvSpPr>
            <a:spLocks noGrp="1"/>
          </p:cNvSpPr>
          <p:nvPr>
            <p:ph type="sldNum" sz="quarter" idx="12"/>
          </p:nvPr>
        </p:nvSpPr>
        <p:spPr/>
        <p:txBody>
          <a:bodyPr/>
          <a:lstStyle/>
          <a:p>
            <a:fld id="{0E309E54-9E13-4533-9EB0-F6A64E591502}" type="slidenum">
              <a:rPr lang="en-US" smtClean="0"/>
              <a:t>‹#›</a:t>
            </a:fld>
            <a:endParaRPr lang="en-US"/>
          </a:p>
        </p:txBody>
      </p:sp>
    </p:spTree>
    <p:extLst>
      <p:ext uri="{BB962C8B-B14F-4D97-AF65-F5344CB8AC3E}">
        <p14:creationId xmlns:p14="http://schemas.microsoft.com/office/powerpoint/2010/main" val="118402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2DAB-0FF9-2CB9-7781-0652DEF013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287B18-9BAB-FA17-A16A-668472068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451F0-264C-FA2E-EABF-97FD1EBDF2C3}"/>
              </a:ext>
            </a:extLst>
          </p:cNvPr>
          <p:cNvSpPr>
            <a:spLocks noGrp="1"/>
          </p:cNvSpPr>
          <p:nvPr>
            <p:ph type="dt" sz="half" idx="10"/>
          </p:nvPr>
        </p:nvSpPr>
        <p:spPr/>
        <p:txBody>
          <a:bodyPr/>
          <a:lstStyle/>
          <a:p>
            <a:fld id="{965D340B-FE9C-4051-A58A-351709A0A272}" type="datetimeFigureOut">
              <a:rPr lang="en-US" smtClean="0"/>
              <a:t>5/28/2024</a:t>
            </a:fld>
            <a:endParaRPr lang="en-US"/>
          </a:p>
        </p:txBody>
      </p:sp>
      <p:sp>
        <p:nvSpPr>
          <p:cNvPr id="5" name="Footer Placeholder 4">
            <a:extLst>
              <a:ext uri="{FF2B5EF4-FFF2-40B4-BE49-F238E27FC236}">
                <a16:creationId xmlns:a16="http://schemas.microsoft.com/office/drawing/2014/main" id="{D9BA1BD8-FE35-5759-0637-A298EA4A3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C55A4-0630-145C-8BE3-34781C31C0DF}"/>
              </a:ext>
            </a:extLst>
          </p:cNvPr>
          <p:cNvSpPr>
            <a:spLocks noGrp="1"/>
          </p:cNvSpPr>
          <p:nvPr>
            <p:ph type="sldNum" sz="quarter" idx="12"/>
          </p:nvPr>
        </p:nvSpPr>
        <p:spPr/>
        <p:txBody>
          <a:bodyPr/>
          <a:lstStyle/>
          <a:p>
            <a:fld id="{0E309E54-9E13-4533-9EB0-F6A64E591502}" type="slidenum">
              <a:rPr lang="en-US" smtClean="0"/>
              <a:t>‹#›</a:t>
            </a:fld>
            <a:endParaRPr lang="en-US"/>
          </a:p>
        </p:txBody>
      </p:sp>
    </p:spTree>
    <p:extLst>
      <p:ext uri="{BB962C8B-B14F-4D97-AF65-F5344CB8AC3E}">
        <p14:creationId xmlns:p14="http://schemas.microsoft.com/office/powerpoint/2010/main" val="291102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9A482-5597-E192-AF91-4816FCA0F3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604CB-3DBC-6DE1-745F-3D25C84BBE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6E864-8838-44D2-B75A-6BFFD63AFA57}"/>
              </a:ext>
            </a:extLst>
          </p:cNvPr>
          <p:cNvSpPr>
            <a:spLocks noGrp="1"/>
          </p:cNvSpPr>
          <p:nvPr>
            <p:ph type="dt" sz="half" idx="10"/>
          </p:nvPr>
        </p:nvSpPr>
        <p:spPr/>
        <p:txBody>
          <a:bodyPr/>
          <a:lstStyle/>
          <a:p>
            <a:fld id="{965D340B-FE9C-4051-A58A-351709A0A272}" type="datetimeFigureOut">
              <a:rPr lang="en-US" smtClean="0"/>
              <a:t>5/28/2024</a:t>
            </a:fld>
            <a:endParaRPr lang="en-US"/>
          </a:p>
        </p:txBody>
      </p:sp>
      <p:sp>
        <p:nvSpPr>
          <p:cNvPr id="5" name="Footer Placeholder 4">
            <a:extLst>
              <a:ext uri="{FF2B5EF4-FFF2-40B4-BE49-F238E27FC236}">
                <a16:creationId xmlns:a16="http://schemas.microsoft.com/office/drawing/2014/main" id="{DA517EBD-72D5-20F2-9A03-16DC5539B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8CAFF-F920-9D4E-1220-7943BC50CF44}"/>
              </a:ext>
            </a:extLst>
          </p:cNvPr>
          <p:cNvSpPr>
            <a:spLocks noGrp="1"/>
          </p:cNvSpPr>
          <p:nvPr>
            <p:ph type="sldNum" sz="quarter" idx="12"/>
          </p:nvPr>
        </p:nvSpPr>
        <p:spPr/>
        <p:txBody>
          <a:bodyPr/>
          <a:lstStyle/>
          <a:p>
            <a:fld id="{0E309E54-9E13-4533-9EB0-F6A64E591502}" type="slidenum">
              <a:rPr lang="en-US" smtClean="0"/>
              <a:t>‹#›</a:t>
            </a:fld>
            <a:endParaRPr lang="en-US"/>
          </a:p>
        </p:txBody>
      </p:sp>
    </p:spTree>
    <p:extLst>
      <p:ext uri="{BB962C8B-B14F-4D97-AF65-F5344CB8AC3E}">
        <p14:creationId xmlns:p14="http://schemas.microsoft.com/office/powerpoint/2010/main" val="209327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F03BA-6EAF-E2A4-1A42-95F3826A59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C8C6F2-5BFB-0231-71EE-FF42FC2589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9E463-0557-D15A-D75B-0D819812BFCC}"/>
              </a:ext>
            </a:extLst>
          </p:cNvPr>
          <p:cNvSpPr>
            <a:spLocks noGrp="1"/>
          </p:cNvSpPr>
          <p:nvPr>
            <p:ph type="dt" sz="half" idx="10"/>
          </p:nvPr>
        </p:nvSpPr>
        <p:spPr/>
        <p:txBody>
          <a:bodyPr/>
          <a:lstStyle/>
          <a:p>
            <a:fld id="{965D340B-FE9C-4051-A58A-351709A0A272}" type="datetimeFigureOut">
              <a:rPr lang="en-US" smtClean="0"/>
              <a:t>5/28/2024</a:t>
            </a:fld>
            <a:endParaRPr lang="en-US"/>
          </a:p>
        </p:txBody>
      </p:sp>
      <p:sp>
        <p:nvSpPr>
          <p:cNvPr id="5" name="Footer Placeholder 4">
            <a:extLst>
              <a:ext uri="{FF2B5EF4-FFF2-40B4-BE49-F238E27FC236}">
                <a16:creationId xmlns:a16="http://schemas.microsoft.com/office/drawing/2014/main" id="{F393E973-6D5C-6EA9-18B2-3C332F302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60DED-12BD-54BF-3D74-58409749BEAF}"/>
              </a:ext>
            </a:extLst>
          </p:cNvPr>
          <p:cNvSpPr>
            <a:spLocks noGrp="1"/>
          </p:cNvSpPr>
          <p:nvPr>
            <p:ph type="sldNum" sz="quarter" idx="12"/>
          </p:nvPr>
        </p:nvSpPr>
        <p:spPr/>
        <p:txBody>
          <a:bodyPr/>
          <a:lstStyle/>
          <a:p>
            <a:fld id="{0E309E54-9E13-4533-9EB0-F6A64E591502}" type="slidenum">
              <a:rPr lang="en-US" smtClean="0"/>
              <a:t>‹#›</a:t>
            </a:fld>
            <a:endParaRPr lang="en-US"/>
          </a:p>
        </p:txBody>
      </p:sp>
    </p:spTree>
    <p:extLst>
      <p:ext uri="{BB962C8B-B14F-4D97-AF65-F5344CB8AC3E}">
        <p14:creationId xmlns:p14="http://schemas.microsoft.com/office/powerpoint/2010/main" val="301303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8966-9FD1-87AE-82E2-61C63DE0CF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773E1E-371C-4A4B-B451-A33ACB7FE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5B9277-725C-E4B2-F3D8-6A24E3F1D8D1}"/>
              </a:ext>
            </a:extLst>
          </p:cNvPr>
          <p:cNvSpPr>
            <a:spLocks noGrp="1"/>
          </p:cNvSpPr>
          <p:nvPr>
            <p:ph type="dt" sz="half" idx="10"/>
          </p:nvPr>
        </p:nvSpPr>
        <p:spPr/>
        <p:txBody>
          <a:bodyPr/>
          <a:lstStyle/>
          <a:p>
            <a:fld id="{965D340B-FE9C-4051-A58A-351709A0A272}" type="datetimeFigureOut">
              <a:rPr lang="en-US" smtClean="0"/>
              <a:t>5/28/2024</a:t>
            </a:fld>
            <a:endParaRPr lang="en-US"/>
          </a:p>
        </p:txBody>
      </p:sp>
      <p:sp>
        <p:nvSpPr>
          <p:cNvPr id="5" name="Footer Placeholder 4">
            <a:extLst>
              <a:ext uri="{FF2B5EF4-FFF2-40B4-BE49-F238E27FC236}">
                <a16:creationId xmlns:a16="http://schemas.microsoft.com/office/drawing/2014/main" id="{A8DD447E-8C67-D519-7B42-79EA3DCBD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059CA-94C9-6E96-6F09-1AFF49A4D672}"/>
              </a:ext>
            </a:extLst>
          </p:cNvPr>
          <p:cNvSpPr>
            <a:spLocks noGrp="1"/>
          </p:cNvSpPr>
          <p:nvPr>
            <p:ph type="sldNum" sz="quarter" idx="12"/>
          </p:nvPr>
        </p:nvSpPr>
        <p:spPr/>
        <p:txBody>
          <a:bodyPr/>
          <a:lstStyle/>
          <a:p>
            <a:fld id="{0E309E54-9E13-4533-9EB0-F6A64E591502}" type="slidenum">
              <a:rPr lang="en-US" smtClean="0"/>
              <a:t>‹#›</a:t>
            </a:fld>
            <a:endParaRPr lang="en-US"/>
          </a:p>
        </p:txBody>
      </p:sp>
    </p:spTree>
    <p:extLst>
      <p:ext uri="{BB962C8B-B14F-4D97-AF65-F5344CB8AC3E}">
        <p14:creationId xmlns:p14="http://schemas.microsoft.com/office/powerpoint/2010/main" val="417315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4E7-FC2E-DBEE-A52C-0BE6CA9C4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C27335-6AD7-A172-3A1D-96AC343333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0627D2-2C14-A4D3-FA14-493B5DDE81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7B2EFA-E7DD-2ACB-3C84-28573186A242}"/>
              </a:ext>
            </a:extLst>
          </p:cNvPr>
          <p:cNvSpPr>
            <a:spLocks noGrp="1"/>
          </p:cNvSpPr>
          <p:nvPr>
            <p:ph type="dt" sz="half" idx="10"/>
          </p:nvPr>
        </p:nvSpPr>
        <p:spPr/>
        <p:txBody>
          <a:bodyPr/>
          <a:lstStyle/>
          <a:p>
            <a:fld id="{965D340B-FE9C-4051-A58A-351709A0A272}" type="datetimeFigureOut">
              <a:rPr lang="en-US" smtClean="0"/>
              <a:t>5/28/2024</a:t>
            </a:fld>
            <a:endParaRPr lang="en-US"/>
          </a:p>
        </p:txBody>
      </p:sp>
      <p:sp>
        <p:nvSpPr>
          <p:cNvPr id="6" name="Footer Placeholder 5">
            <a:extLst>
              <a:ext uri="{FF2B5EF4-FFF2-40B4-BE49-F238E27FC236}">
                <a16:creationId xmlns:a16="http://schemas.microsoft.com/office/drawing/2014/main" id="{05AA5368-91A1-C8F5-7CE0-B18A45320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7B8BCC-BAF5-F29D-5B67-85F401B174B2}"/>
              </a:ext>
            </a:extLst>
          </p:cNvPr>
          <p:cNvSpPr>
            <a:spLocks noGrp="1"/>
          </p:cNvSpPr>
          <p:nvPr>
            <p:ph type="sldNum" sz="quarter" idx="12"/>
          </p:nvPr>
        </p:nvSpPr>
        <p:spPr/>
        <p:txBody>
          <a:bodyPr/>
          <a:lstStyle/>
          <a:p>
            <a:fld id="{0E309E54-9E13-4533-9EB0-F6A64E591502}" type="slidenum">
              <a:rPr lang="en-US" smtClean="0"/>
              <a:t>‹#›</a:t>
            </a:fld>
            <a:endParaRPr lang="en-US"/>
          </a:p>
        </p:txBody>
      </p:sp>
    </p:spTree>
    <p:extLst>
      <p:ext uri="{BB962C8B-B14F-4D97-AF65-F5344CB8AC3E}">
        <p14:creationId xmlns:p14="http://schemas.microsoft.com/office/powerpoint/2010/main" val="340636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134F0-FA9A-D844-D3D6-BAF18D7996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8463CC-7EBB-112D-AD66-136C2DF61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D3532E-A31E-3679-4725-2E937C82A6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0AEFB2-F272-2F3A-7019-3828A6A6F2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0AE632-47FC-F983-857C-1ABE3C41F7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695CF-1404-9109-FBF0-0B04571DE367}"/>
              </a:ext>
            </a:extLst>
          </p:cNvPr>
          <p:cNvSpPr>
            <a:spLocks noGrp="1"/>
          </p:cNvSpPr>
          <p:nvPr>
            <p:ph type="dt" sz="half" idx="10"/>
          </p:nvPr>
        </p:nvSpPr>
        <p:spPr/>
        <p:txBody>
          <a:bodyPr/>
          <a:lstStyle/>
          <a:p>
            <a:fld id="{965D340B-FE9C-4051-A58A-351709A0A272}" type="datetimeFigureOut">
              <a:rPr lang="en-US" smtClean="0"/>
              <a:t>5/28/2024</a:t>
            </a:fld>
            <a:endParaRPr lang="en-US"/>
          </a:p>
        </p:txBody>
      </p:sp>
      <p:sp>
        <p:nvSpPr>
          <p:cNvPr id="8" name="Footer Placeholder 7">
            <a:extLst>
              <a:ext uri="{FF2B5EF4-FFF2-40B4-BE49-F238E27FC236}">
                <a16:creationId xmlns:a16="http://schemas.microsoft.com/office/drawing/2014/main" id="{8E501B44-A984-9A7F-B63A-428FE730E6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5568F0-5F80-AF55-EA3F-D713C91AFABD}"/>
              </a:ext>
            </a:extLst>
          </p:cNvPr>
          <p:cNvSpPr>
            <a:spLocks noGrp="1"/>
          </p:cNvSpPr>
          <p:nvPr>
            <p:ph type="sldNum" sz="quarter" idx="12"/>
          </p:nvPr>
        </p:nvSpPr>
        <p:spPr/>
        <p:txBody>
          <a:bodyPr/>
          <a:lstStyle/>
          <a:p>
            <a:fld id="{0E309E54-9E13-4533-9EB0-F6A64E591502}" type="slidenum">
              <a:rPr lang="en-US" smtClean="0"/>
              <a:t>‹#›</a:t>
            </a:fld>
            <a:endParaRPr lang="en-US"/>
          </a:p>
        </p:txBody>
      </p:sp>
    </p:spTree>
    <p:extLst>
      <p:ext uri="{BB962C8B-B14F-4D97-AF65-F5344CB8AC3E}">
        <p14:creationId xmlns:p14="http://schemas.microsoft.com/office/powerpoint/2010/main" val="88314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455A8-4D14-2B92-5A92-C168503107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8D8885-8168-3633-36AE-9AC4B41B4619}"/>
              </a:ext>
            </a:extLst>
          </p:cNvPr>
          <p:cNvSpPr>
            <a:spLocks noGrp="1"/>
          </p:cNvSpPr>
          <p:nvPr>
            <p:ph type="dt" sz="half" idx="10"/>
          </p:nvPr>
        </p:nvSpPr>
        <p:spPr/>
        <p:txBody>
          <a:bodyPr/>
          <a:lstStyle/>
          <a:p>
            <a:fld id="{965D340B-FE9C-4051-A58A-351709A0A272}" type="datetimeFigureOut">
              <a:rPr lang="en-US" smtClean="0"/>
              <a:t>5/28/2024</a:t>
            </a:fld>
            <a:endParaRPr lang="en-US"/>
          </a:p>
        </p:txBody>
      </p:sp>
      <p:sp>
        <p:nvSpPr>
          <p:cNvPr id="4" name="Footer Placeholder 3">
            <a:extLst>
              <a:ext uri="{FF2B5EF4-FFF2-40B4-BE49-F238E27FC236}">
                <a16:creationId xmlns:a16="http://schemas.microsoft.com/office/drawing/2014/main" id="{BE5998D3-E66E-457E-8A37-D18241AE10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AE6F3E-A47F-6EC0-1AFB-0A1CB09B1358}"/>
              </a:ext>
            </a:extLst>
          </p:cNvPr>
          <p:cNvSpPr>
            <a:spLocks noGrp="1"/>
          </p:cNvSpPr>
          <p:nvPr>
            <p:ph type="sldNum" sz="quarter" idx="12"/>
          </p:nvPr>
        </p:nvSpPr>
        <p:spPr/>
        <p:txBody>
          <a:bodyPr/>
          <a:lstStyle/>
          <a:p>
            <a:fld id="{0E309E54-9E13-4533-9EB0-F6A64E591502}" type="slidenum">
              <a:rPr lang="en-US" smtClean="0"/>
              <a:t>‹#›</a:t>
            </a:fld>
            <a:endParaRPr lang="en-US"/>
          </a:p>
        </p:txBody>
      </p:sp>
    </p:spTree>
    <p:extLst>
      <p:ext uri="{BB962C8B-B14F-4D97-AF65-F5344CB8AC3E}">
        <p14:creationId xmlns:p14="http://schemas.microsoft.com/office/powerpoint/2010/main" val="157603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383001-3005-E6A6-50FB-49DDA5A83D24}"/>
              </a:ext>
            </a:extLst>
          </p:cNvPr>
          <p:cNvSpPr>
            <a:spLocks noGrp="1"/>
          </p:cNvSpPr>
          <p:nvPr>
            <p:ph type="dt" sz="half" idx="10"/>
          </p:nvPr>
        </p:nvSpPr>
        <p:spPr/>
        <p:txBody>
          <a:bodyPr/>
          <a:lstStyle/>
          <a:p>
            <a:fld id="{965D340B-FE9C-4051-A58A-351709A0A272}" type="datetimeFigureOut">
              <a:rPr lang="en-US" smtClean="0"/>
              <a:t>5/28/2024</a:t>
            </a:fld>
            <a:endParaRPr lang="en-US"/>
          </a:p>
        </p:txBody>
      </p:sp>
      <p:sp>
        <p:nvSpPr>
          <p:cNvPr id="3" name="Footer Placeholder 2">
            <a:extLst>
              <a:ext uri="{FF2B5EF4-FFF2-40B4-BE49-F238E27FC236}">
                <a16:creationId xmlns:a16="http://schemas.microsoft.com/office/drawing/2014/main" id="{E0C5D277-B192-456D-4651-CE45D500FA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76DD2D-3788-5448-E993-602578B52C3E}"/>
              </a:ext>
            </a:extLst>
          </p:cNvPr>
          <p:cNvSpPr>
            <a:spLocks noGrp="1"/>
          </p:cNvSpPr>
          <p:nvPr>
            <p:ph type="sldNum" sz="quarter" idx="12"/>
          </p:nvPr>
        </p:nvSpPr>
        <p:spPr/>
        <p:txBody>
          <a:bodyPr/>
          <a:lstStyle/>
          <a:p>
            <a:fld id="{0E309E54-9E13-4533-9EB0-F6A64E591502}" type="slidenum">
              <a:rPr lang="en-US" smtClean="0"/>
              <a:t>‹#›</a:t>
            </a:fld>
            <a:endParaRPr lang="en-US"/>
          </a:p>
        </p:txBody>
      </p:sp>
    </p:spTree>
    <p:extLst>
      <p:ext uri="{BB962C8B-B14F-4D97-AF65-F5344CB8AC3E}">
        <p14:creationId xmlns:p14="http://schemas.microsoft.com/office/powerpoint/2010/main" val="399307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86C6E-2A8A-4ADB-2A5D-161EC1AAE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341310-0828-E3E7-D420-5D1FBE9F4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F094B4-D875-69C3-3A5C-8A936E7D2E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51979-9F8A-DF43-04EF-9EC2159B7A6A}"/>
              </a:ext>
            </a:extLst>
          </p:cNvPr>
          <p:cNvSpPr>
            <a:spLocks noGrp="1"/>
          </p:cNvSpPr>
          <p:nvPr>
            <p:ph type="dt" sz="half" idx="10"/>
          </p:nvPr>
        </p:nvSpPr>
        <p:spPr/>
        <p:txBody>
          <a:bodyPr/>
          <a:lstStyle/>
          <a:p>
            <a:fld id="{965D340B-FE9C-4051-A58A-351709A0A272}" type="datetimeFigureOut">
              <a:rPr lang="en-US" smtClean="0"/>
              <a:t>5/28/2024</a:t>
            </a:fld>
            <a:endParaRPr lang="en-US"/>
          </a:p>
        </p:txBody>
      </p:sp>
      <p:sp>
        <p:nvSpPr>
          <p:cNvPr id="6" name="Footer Placeholder 5">
            <a:extLst>
              <a:ext uri="{FF2B5EF4-FFF2-40B4-BE49-F238E27FC236}">
                <a16:creationId xmlns:a16="http://schemas.microsoft.com/office/drawing/2014/main" id="{E1CBDB6E-523D-B431-957C-72B2368C8A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A1AC5-67C9-E6D0-77E4-EEE9202018D3}"/>
              </a:ext>
            </a:extLst>
          </p:cNvPr>
          <p:cNvSpPr>
            <a:spLocks noGrp="1"/>
          </p:cNvSpPr>
          <p:nvPr>
            <p:ph type="sldNum" sz="quarter" idx="12"/>
          </p:nvPr>
        </p:nvSpPr>
        <p:spPr/>
        <p:txBody>
          <a:bodyPr/>
          <a:lstStyle/>
          <a:p>
            <a:fld id="{0E309E54-9E13-4533-9EB0-F6A64E591502}" type="slidenum">
              <a:rPr lang="en-US" smtClean="0"/>
              <a:t>‹#›</a:t>
            </a:fld>
            <a:endParaRPr lang="en-US"/>
          </a:p>
        </p:txBody>
      </p:sp>
    </p:spTree>
    <p:extLst>
      <p:ext uri="{BB962C8B-B14F-4D97-AF65-F5344CB8AC3E}">
        <p14:creationId xmlns:p14="http://schemas.microsoft.com/office/powerpoint/2010/main" val="345627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F0C3-5A83-2F97-BDE8-067B9B8DDD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7DE3C2-A114-2A64-E522-A147D36E8D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8F96BB-2B20-D661-B0CB-4B3734F3C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2C695-2D84-F186-BE9E-8641CFEB21C1}"/>
              </a:ext>
            </a:extLst>
          </p:cNvPr>
          <p:cNvSpPr>
            <a:spLocks noGrp="1"/>
          </p:cNvSpPr>
          <p:nvPr>
            <p:ph type="dt" sz="half" idx="10"/>
          </p:nvPr>
        </p:nvSpPr>
        <p:spPr/>
        <p:txBody>
          <a:bodyPr/>
          <a:lstStyle/>
          <a:p>
            <a:fld id="{965D340B-FE9C-4051-A58A-351709A0A272}" type="datetimeFigureOut">
              <a:rPr lang="en-US" smtClean="0"/>
              <a:t>5/28/2024</a:t>
            </a:fld>
            <a:endParaRPr lang="en-US"/>
          </a:p>
        </p:txBody>
      </p:sp>
      <p:sp>
        <p:nvSpPr>
          <p:cNvPr id="6" name="Footer Placeholder 5">
            <a:extLst>
              <a:ext uri="{FF2B5EF4-FFF2-40B4-BE49-F238E27FC236}">
                <a16:creationId xmlns:a16="http://schemas.microsoft.com/office/drawing/2014/main" id="{188A5283-71E7-2844-1586-12B2D0C7B6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A07F2-06F0-1162-1A10-7BAC10A8D9B2}"/>
              </a:ext>
            </a:extLst>
          </p:cNvPr>
          <p:cNvSpPr>
            <a:spLocks noGrp="1"/>
          </p:cNvSpPr>
          <p:nvPr>
            <p:ph type="sldNum" sz="quarter" idx="12"/>
          </p:nvPr>
        </p:nvSpPr>
        <p:spPr/>
        <p:txBody>
          <a:bodyPr/>
          <a:lstStyle/>
          <a:p>
            <a:fld id="{0E309E54-9E13-4533-9EB0-F6A64E591502}" type="slidenum">
              <a:rPr lang="en-US" smtClean="0"/>
              <a:t>‹#›</a:t>
            </a:fld>
            <a:endParaRPr lang="en-US"/>
          </a:p>
        </p:txBody>
      </p:sp>
    </p:spTree>
    <p:extLst>
      <p:ext uri="{BB962C8B-B14F-4D97-AF65-F5344CB8AC3E}">
        <p14:creationId xmlns:p14="http://schemas.microsoft.com/office/powerpoint/2010/main" val="163685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260821-0DC1-50B1-56BF-D5126C18D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0B74DD-F1A3-DAB1-B2E5-11CE2EDF5D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0585D-5F7D-B4D2-607B-83941A6667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D340B-FE9C-4051-A58A-351709A0A272}" type="datetimeFigureOut">
              <a:rPr lang="en-US" smtClean="0"/>
              <a:t>5/28/2024</a:t>
            </a:fld>
            <a:endParaRPr lang="en-US"/>
          </a:p>
        </p:txBody>
      </p:sp>
      <p:sp>
        <p:nvSpPr>
          <p:cNvPr id="5" name="Footer Placeholder 4">
            <a:extLst>
              <a:ext uri="{FF2B5EF4-FFF2-40B4-BE49-F238E27FC236}">
                <a16:creationId xmlns:a16="http://schemas.microsoft.com/office/drawing/2014/main" id="{5E14FCB1-04CF-213C-66F7-9DE8F7A409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330881-F735-DC0F-80BF-BFCBE8F5F8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09E54-9E13-4533-9EB0-F6A64E591502}" type="slidenum">
              <a:rPr lang="en-US" smtClean="0"/>
              <a:t>‹#›</a:t>
            </a:fld>
            <a:endParaRPr lang="en-US"/>
          </a:p>
        </p:txBody>
      </p:sp>
    </p:spTree>
    <p:extLst>
      <p:ext uri="{BB962C8B-B14F-4D97-AF65-F5344CB8AC3E}">
        <p14:creationId xmlns:p14="http://schemas.microsoft.com/office/powerpoint/2010/main" val="3641929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tif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245F03-66D5-45EC-A0B5-90E656B11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361AA29-847C-2BBA-61CD-8F9289989AC9}"/>
              </a:ext>
            </a:extLst>
          </p:cNvPr>
          <p:cNvSpPr>
            <a:spLocks noGrp="1"/>
          </p:cNvSpPr>
          <p:nvPr>
            <p:ph type="subTitle" idx="1"/>
          </p:nvPr>
        </p:nvSpPr>
        <p:spPr>
          <a:xfrm>
            <a:off x="1522476" y="4923132"/>
            <a:ext cx="9144000" cy="1133896"/>
          </a:xfrm>
        </p:spPr>
        <p:txBody>
          <a:bodyPr>
            <a:normAutofit/>
          </a:bodyPr>
          <a:lstStyle/>
          <a:p>
            <a:r>
              <a:rPr lang="en-US" sz="2800" dirty="0"/>
              <a:t>Basic Training for Uploading Patients</a:t>
            </a:r>
          </a:p>
          <a:p>
            <a:r>
              <a:rPr lang="en-US" sz="2800" dirty="0"/>
              <a:t>June 2024</a:t>
            </a:r>
          </a:p>
        </p:txBody>
      </p:sp>
      <p:sp>
        <p:nvSpPr>
          <p:cNvPr id="12" name="Freeform: Shape 11">
            <a:extLst>
              <a:ext uri="{FF2B5EF4-FFF2-40B4-BE49-F238E27FC236}">
                <a16:creationId xmlns:a16="http://schemas.microsoft.com/office/drawing/2014/main" id="{EB2DCC78-9962-49FE-9691-A391B5AA8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9379191" cy="3962402"/>
          </a:xfrm>
          <a:custGeom>
            <a:avLst/>
            <a:gdLst>
              <a:gd name="connsiteX0" fmla="*/ 9379192 w 9379192"/>
              <a:gd name="connsiteY0" fmla="*/ 3752527 h 3752527"/>
              <a:gd name="connsiteX1" fmla="*/ 3293459 w 9379192"/>
              <a:gd name="connsiteY1" fmla="*/ 3752527 h 3752527"/>
              <a:gd name="connsiteX2" fmla="*/ 3297156 w 9379192"/>
              <a:gd name="connsiteY2" fmla="*/ 3752055 h 3752527"/>
              <a:gd name="connsiteX3" fmla="*/ 3642095 w 9379192"/>
              <a:gd name="connsiteY3" fmla="*/ 3690141 h 3752527"/>
              <a:gd name="connsiteX4" fmla="*/ 2307659 w 9379192"/>
              <a:gd name="connsiteY4" fmla="*/ 3500267 h 3752527"/>
              <a:gd name="connsiteX5" fmla="*/ 2383194 w 9379192"/>
              <a:gd name="connsiteY5" fmla="*/ 3475501 h 3752527"/>
              <a:gd name="connsiteX6" fmla="*/ 2237161 w 9379192"/>
              <a:gd name="connsiteY6" fmla="*/ 3376437 h 3752527"/>
              <a:gd name="connsiteX7" fmla="*/ 1637924 w 9379192"/>
              <a:gd name="connsiteY7" fmla="*/ 3219585 h 3752527"/>
              <a:gd name="connsiteX8" fmla="*/ 2383194 w 9379192"/>
              <a:gd name="connsiteY8" fmla="*/ 2955415 h 3752527"/>
              <a:gd name="connsiteX9" fmla="*/ 1542249 w 9379192"/>
              <a:gd name="connsiteY9" fmla="*/ 2596307 h 3752527"/>
              <a:gd name="connsiteX10" fmla="*/ 1114221 w 9379192"/>
              <a:gd name="connsiteY10" fmla="*/ 2509625 h 3752527"/>
              <a:gd name="connsiteX11" fmla="*/ 2524191 w 9379192"/>
              <a:gd name="connsiteY11" fmla="*/ 2059708 h 3752527"/>
              <a:gd name="connsiteX12" fmla="*/ 238027 w 9379192"/>
              <a:gd name="connsiteY12" fmla="*/ 1836815 h 3752527"/>
              <a:gd name="connsiteX13" fmla="*/ 424343 w 9379192"/>
              <a:gd name="connsiteY13" fmla="*/ 1746006 h 3752527"/>
              <a:gd name="connsiteX14" fmla="*/ 1844384 w 9379192"/>
              <a:gd name="connsiteY14" fmla="*/ 1770772 h 3752527"/>
              <a:gd name="connsiteX15" fmla="*/ 2081058 w 9379192"/>
              <a:gd name="connsiteY15" fmla="*/ 1700602 h 3752527"/>
              <a:gd name="connsiteX16" fmla="*/ 1844384 w 9379192"/>
              <a:gd name="connsiteY16" fmla="*/ 1589154 h 3752527"/>
              <a:gd name="connsiteX17" fmla="*/ 922869 w 9379192"/>
              <a:gd name="connsiteY17" fmla="*/ 1506601 h 3752527"/>
              <a:gd name="connsiteX18" fmla="*/ 681160 w 9379192"/>
              <a:gd name="connsiteY18" fmla="*/ 1320855 h 3752527"/>
              <a:gd name="connsiteX19" fmla="*/ 273276 w 9379192"/>
              <a:gd name="connsiteY19" fmla="*/ 1106216 h 3752527"/>
              <a:gd name="connsiteX20" fmla="*/ 555269 w 9379192"/>
              <a:gd name="connsiteY20" fmla="*/ 928727 h 3752527"/>
              <a:gd name="connsiteX21" fmla="*/ 97029 w 9379192"/>
              <a:gd name="connsiteY21" fmla="*/ 664555 h 3752527"/>
              <a:gd name="connsiteX22" fmla="*/ 227955 w 9379192"/>
              <a:gd name="connsiteY22" fmla="*/ 317831 h 3752527"/>
              <a:gd name="connsiteX23" fmla="*/ 998402 w 9379192"/>
              <a:gd name="connsiteY23" fmla="*/ 235277 h 3752527"/>
              <a:gd name="connsiteX24" fmla="*/ 2030701 w 9379192"/>
              <a:gd name="connsiteY24" fmla="*/ 115575 h 3752527"/>
              <a:gd name="connsiteX25" fmla="*/ 3068036 w 9379192"/>
              <a:gd name="connsiteY25" fmla="*/ 12383 h 3752527"/>
              <a:gd name="connsiteX26" fmla="*/ 4105370 w 9379192"/>
              <a:gd name="connsiteY26" fmla="*/ 12383 h 3752527"/>
              <a:gd name="connsiteX27" fmla="*/ 4402472 w 9379192"/>
              <a:gd name="connsiteY27" fmla="*/ 20638 h 3752527"/>
              <a:gd name="connsiteX28" fmla="*/ 4407507 w 9379192"/>
              <a:gd name="connsiteY28" fmla="*/ 20638 h 3752527"/>
              <a:gd name="connsiteX29" fmla="*/ 5696622 w 9379192"/>
              <a:gd name="connsiteY29" fmla="*/ 57788 h 3752527"/>
              <a:gd name="connsiteX30" fmla="*/ 6175004 w 9379192"/>
              <a:gd name="connsiteY30" fmla="*/ 61915 h 3752527"/>
              <a:gd name="connsiteX31" fmla="*/ 7212339 w 9379192"/>
              <a:gd name="connsiteY31" fmla="*/ 66042 h 3752527"/>
              <a:gd name="connsiteX32" fmla="*/ 8244638 w 9379192"/>
              <a:gd name="connsiteY32" fmla="*/ 49532 h 3752527"/>
              <a:gd name="connsiteX33" fmla="*/ 9292044 w 9379192"/>
              <a:gd name="connsiteY33" fmla="*/ 0 h 3752527"/>
              <a:gd name="connsiteX34" fmla="*/ 9379192 w 9379192"/>
              <a:gd name="connsiteY34" fmla="*/ 2762 h 37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9192" h="3752527">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chemeClr val="bg2">
              <a:alpha val="50000"/>
            </a:schemeClr>
          </a:solidFill>
          <a:ln w="32707"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126F7EAC-A314-E138-907B-7D31FE6EE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3468" y="1661367"/>
            <a:ext cx="5130799" cy="1123374"/>
          </a:xfrm>
          <a:prstGeom prst="rect">
            <a:avLst/>
          </a:prstGeom>
          <a:noFill/>
        </p:spPr>
      </p:pic>
      <p:pic>
        <p:nvPicPr>
          <p:cNvPr id="4" name="Picture 3">
            <a:extLst>
              <a:ext uri="{FF2B5EF4-FFF2-40B4-BE49-F238E27FC236}">
                <a16:creationId xmlns:a16="http://schemas.microsoft.com/office/drawing/2014/main" id="{181F5605-177D-6D2C-470A-3B74DB16F55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417732" y="643467"/>
            <a:ext cx="3490801" cy="3159175"/>
          </a:xfrm>
          <a:prstGeom prst="rect">
            <a:avLst/>
          </a:prstGeom>
          <a:noFill/>
        </p:spPr>
      </p:pic>
    </p:spTree>
    <p:extLst>
      <p:ext uri="{BB962C8B-B14F-4D97-AF65-F5344CB8AC3E}">
        <p14:creationId xmlns:p14="http://schemas.microsoft.com/office/powerpoint/2010/main" val="3029678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775E-84B4-6FB9-1470-DC7846F1EF27}"/>
              </a:ext>
            </a:extLst>
          </p:cNvPr>
          <p:cNvSpPr txBox="1">
            <a:spLocks/>
          </p:cNvSpPr>
          <p:nvPr/>
        </p:nvSpPr>
        <p:spPr>
          <a:xfrm>
            <a:off x="276046" y="473162"/>
            <a:ext cx="11360988" cy="54475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In-State Patient Movement</a:t>
            </a:r>
          </a:p>
          <a:p>
            <a:pPr algn="ctr"/>
            <a:endParaRPr lang="en-US" sz="3200" b="1" dirty="0"/>
          </a:p>
        </p:txBody>
      </p:sp>
      <p:pic>
        <p:nvPicPr>
          <p:cNvPr id="4" name="Picture 3">
            <a:extLst>
              <a:ext uri="{FF2B5EF4-FFF2-40B4-BE49-F238E27FC236}">
                <a16:creationId xmlns:a16="http://schemas.microsoft.com/office/drawing/2014/main" id="{4792A03D-3E3C-E2FE-8DDA-6AE2B2657B8A}"/>
              </a:ext>
            </a:extLst>
          </p:cNvPr>
          <p:cNvPicPr>
            <a:picLocks noChangeAspect="1"/>
          </p:cNvPicPr>
          <p:nvPr/>
        </p:nvPicPr>
        <p:blipFill>
          <a:blip r:embed="rId2"/>
          <a:stretch>
            <a:fillRect/>
          </a:stretch>
        </p:blipFill>
        <p:spPr>
          <a:xfrm>
            <a:off x="276046" y="1490918"/>
            <a:ext cx="11222965" cy="5066607"/>
          </a:xfrm>
          <a:prstGeom prst="rect">
            <a:avLst/>
          </a:prstGeom>
        </p:spPr>
      </p:pic>
    </p:spTree>
    <p:extLst>
      <p:ext uri="{BB962C8B-B14F-4D97-AF65-F5344CB8AC3E}">
        <p14:creationId xmlns:p14="http://schemas.microsoft.com/office/powerpoint/2010/main" val="4207030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BC61-364E-004D-96E4-3C744A4A0FE0}"/>
              </a:ext>
            </a:extLst>
          </p:cNvPr>
          <p:cNvSpPr>
            <a:spLocks noGrp="1"/>
          </p:cNvSpPr>
          <p:nvPr>
            <p:ph type="title"/>
          </p:nvPr>
        </p:nvSpPr>
        <p:spPr/>
        <p:txBody>
          <a:bodyPr/>
          <a:lstStyle/>
          <a:p>
            <a:r>
              <a:rPr lang="en-US" dirty="0"/>
              <a:t>Disposition Definitions:</a:t>
            </a:r>
            <a:br>
              <a:rPr lang="en-US" dirty="0"/>
            </a:br>
            <a:r>
              <a:rPr lang="en-US" sz="2400" dirty="0"/>
              <a:t>Aligns with </a:t>
            </a:r>
            <a:r>
              <a:rPr lang="en-US" sz="2400" b="1" dirty="0"/>
              <a:t>Attachment C </a:t>
            </a:r>
            <a:r>
              <a:rPr lang="en-US" sz="2400" dirty="0"/>
              <a:t>of the User Guide</a:t>
            </a:r>
            <a:endParaRPr lang="en-US" dirty="0"/>
          </a:p>
        </p:txBody>
      </p:sp>
      <p:pic>
        <p:nvPicPr>
          <p:cNvPr id="4" name="Content Placeholder 3">
            <a:extLst>
              <a:ext uri="{FF2B5EF4-FFF2-40B4-BE49-F238E27FC236}">
                <a16:creationId xmlns:a16="http://schemas.microsoft.com/office/drawing/2014/main" id="{586E7C4B-20D1-7840-A3B6-8009266207D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99017" y="1690688"/>
            <a:ext cx="2730500" cy="3302000"/>
          </a:xfrm>
          <a:prstGeom prst="rect">
            <a:avLst/>
          </a:prstGeom>
        </p:spPr>
      </p:pic>
      <p:sp>
        <p:nvSpPr>
          <p:cNvPr id="5" name="TextBox 4">
            <a:extLst>
              <a:ext uri="{FF2B5EF4-FFF2-40B4-BE49-F238E27FC236}">
                <a16:creationId xmlns:a16="http://schemas.microsoft.com/office/drawing/2014/main" id="{42B1CB6D-A3D4-F646-902D-FDA17860B169}"/>
              </a:ext>
            </a:extLst>
          </p:cNvPr>
          <p:cNvSpPr txBox="1"/>
          <p:nvPr/>
        </p:nvSpPr>
        <p:spPr>
          <a:xfrm>
            <a:off x="3784856" y="1814866"/>
            <a:ext cx="8003822" cy="4801314"/>
          </a:xfrm>
          <a:prstGeom prst="rect">
            <a:avLst/>
          </a:prstGeom>
          <a:noFill/>
        </p:spPr>
        <p:txBody>
          <a:bodyPr wrap="square" rtlCol="0">
            <a:spAutoFit/>
          </a:bodyPr>
          <a:lstStyle/>
          <a:p>
            <a:endParaRPr lang="en-US" dirty="0"/>
          </a:p>
          <a:p>
            <a:r>
              <a:rPr lang="en-US" dirty="0"/>
              <a:t>Evac Neonate – Private contracts with Women’s or other NICU centers</a:t>
            </a:r>
          </a:p>
          <a:p>
            <a:endParaRPr lang="en-US" dirty="0"/>
          </a:p>
          <a:p>
            <a:r>
              <a:rPr lang="en-US" dirty="0"/>
              <a:t>Evac Psych – Admitted psychiatric patients needing in-state placement using state/DRC assistance.  </a:t>
            </a:r>
          </a:p>
          <a:p>
            <a:endParaRPr lang="en-US" dirty="0"/>
          </a:p>
          <a:p>
            <a:r>
              <a:rPr lang="en-US" dirty="0"/>
              <a:t>Private Movement – You are going outside your system with the patient-NO ASSISTANCE FROM STATE</a:t>
            </a:r>
          </a:p>
          <a:p>
            <a:endParaRPr lang="en-US" dirty="0"/>
          </a:p>
          <a:p>
            <a:r>
              <a:rPr lang="en-US" dirty="0"/>
              <a:t>Discharged – Most of these will be your ED folks, and others as applicable</a:t>
            </a:r>
          </a:p>
          <a:p>
            <a:endParaRPr lang="en-US" dirty="0"/>
          </a:p>
          <a:p>
            <a:r>
              <a:rPr lang="en-US" dirty="0"/>
              <a:t>Transferred – Patient moved within your system – NO ASSISTANCE FROM STATE</a:t>
            </a:r>
          </a:p>
          <a:p>
            <a:endParaRPr lang="en-US" dirty="0"/>
          </a:p>
          <a:p>
            <a:r>
              <a:rPr lang="en-US" dirty="0"/>
              <a:t>State Movement – ESF8 is facilitating movement. DRC is locating destination and EMS-DRC is coordination transportation.</a:t>
            </a:r>
          </a:p>
          <a:p>
            <a:endParaRPr lang="en-US" dirty="0"/>
          </a:p>
          <a:p>
            <a:endParaRPr lang="en-US" dirty="0"/>
          </a:p>
        </p:txBody>
      </p:sp>
    </p:spTree>
    <p:extLst>
      <p:ext uri="{BB962C8B-B14F-4D97-AF65-F5344CB8AC3E}">
        <p14:creationId xmlns:p14="http://schemas.microsoft.com/office/powerpoint/2010/main" val="133623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775E-84B4-6FB9-1470-DC7846F1EF27}"/>
              </a:ext>
            </a:extLst>
          </p:cNvPr>
          <p:cNvSpPr txBox="1">
            <a:spLocks/>
          </p:cNvSpPr>
          <p:nvPr/>
        </p:nvSpPr>
        <p:spPr>
          <a:xfrm>
            <a:off x="256820" y="184502"/>
            <a:ext cx="11360988" cy="116052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In-State Patient Movement –State/DRC assisted Movement</a:t>
            </a:r>
          </a:p>
          <a:p>
            <a:pPr algn="ctr"/>
            <a:r>
              <a:rPr lang="en-US" sz="1800" b="1" dirty="0"/>
              <a:t>Assumption: The hospital plan has failed, State/DRC  locates beds and arranges transportation. </a:t>
            </a:r>
          </a:p>
          <a:p>
            <a:pPr algn="ctr"/>
            <a:endParaRPr lang="en-US" sz="3200" b="1" dirty="0"/>
          </a:p>
          <a:p>
            <a:pPr algn="ctr"/>
            <a:endParaRPr lang="en-US" sz="3200" b="1" dirty="0"/>
          </a:p>
        </p:txBody>
      </p:sp>
      <p:pic>
        <p:nvPicPr>
          <p:cNvPr id="5" name="Picture 4">
            <a:extLst>
              <a:ext uri="{FF2B5EF4-FFF2-40B4-BE49-F238E27FC236}">
                <a16:creationId xmlns:a16="http://schemas.microsoft.com/office/drawing/2014/main" id="{203F2235-728D-1665-FF0E-DF38B1A30C89}"/>
              </a:ext>
            </a:extLst>
          </p:cNvPr>
          <p:cNvPicPr>
            <a:picLocks noChangeAspect="1"/>
          </p:cNvPicPr>
          <p:nvPr/>
        </p:nvPicPr>
        <p:blipFill>
          <a:blip r:embed="rId2"/>
          <a:stretch>
            <a:fillRect/>
          </a:stretch>
        </p:blipFill>
        <p:spPr>
          <a:xfrm>
            <a:off x="574192" y="2132018"/>
            <a:ext cx="5695238" cy="4382215"/>
          </a:xfrm>
          <a:prstGeom prst="rect">
            <a:avLst/>
          </a:prstGeom>
        </p:spPr>
      </p:pic>
      <p:pic>
        <p:nvPicPr>
          <p:cNvPr id="6" name="Picture 5">
            <a:extLst>
              <a:ext uri="{FF2B5EF4-FFF2-40B4-BE49-F238E27FC236}">
                <a16:creationId xmlns:a16="http://schemas.microsoft.com/office/drawing/2014/main" id="{D0425295-A536-DB63-0E5C-ECA8F0C5536F}"/>
              </a:ext>
            </a:extLst>
          </p:cNvPr>
          <p:cNvPicPr>
            <a:picLocks noChangeAspect="1"/>
          </p:cNvPicPr>
          <p:nvPr/>
        </p:nvPicPr>
        <p:blipFill>
          <a:blip r:embed="rId3"/>
          <a:stretch>
            <a:fillRect/>
          </a:stretch>
        </p:blipFill>
        <p:spPr>
          <a:xfrm>
            <a:off x="7289321" y="2700069"/>
            <a:ext cx="4328487" cy="3319190"/>
          </a:xfrm>
          <a:prstGeom prst="rect">
            <a:avLst/>
          </a:prstGeom>
        </p:spPr>
      </p:pic>
      <p:sp>
        <p:nvSpPr>
          <p:cNvPr id="7" name="TextBox 6">
            <a:extLst>
              <a:ext uri="{FF2B5EF4-FFF2-40B4-BE49-F238E27FC236}">
                <a16:creationId xmlns:a16="http://schemas.microsoft.com/office/drawing/2014/main" id="{2FF22138-9855-32F8-9672-8EA1FA9F2DAC}"/>
              </a:ext>
            </a:extLst>
          </p:cNvPr>
          <p:cNvSpPr txBox="1"/>
          <p:nvPr/>
        </p:nvSpPr>
        <p:spPr>
          <a:xfrm>
            <a:off x="7965685" y="1959496"/>
            <a:ext cx="3452141" cy="646331"/>
          </a:xfrm>
          <a:prstGeom prst="rect">
            <a:avLst/>
          </a:prstGeom>
          <a:noFill/>
        </p:spPr>
        <p:txBody>
          <a:bodyPr wrap="square" rtlCol="0">
            <a:spAutoFit/>
          </a:bodyPr>
          <a:lstStyle/>
          <a:p>
            <a:pPr algn="ctr"/>
            <a:r>
              <a:rPr lang="en-US" dirty="0"/>
              <a:t>“Location” is updated by receiving hospital.  </a:t>
            </a:r>
          </a:p>
        </p:txBody>
      </p:sp>
      <p:sp>
        <p:nvSpPr>
          <p:cNvPr id="8" name="TextBox 7">
            <a:extLst>
              <a:ext uri="{FF2B5EF4-FFF2-40B4-BE49-F238E27FC236}">
                <a16:creationId xmlns:a16="http://schemas.microsoft.com/office/drawing/2014/main" id="{0DA74A41-9EDD-EDFD-018B-510849D15B79}"/>
              </a:ext>
            </a:extLst>
          </p:cNvPr>
          <p:cNvSpPr txBox="1"/>
          <p:nvPr/>
        </p:nvSpPr>
        <p:spPr>
          <a:xfrm>
            <a:off x="574192" y="1439268"/>
            <a:ext cx="7301725" cy="646331"/>
          </a:xfrm>
          <a:prstGeom prst="rect">
            <a:avLst/>
          </a:prstGeom>
          <a:noFill/>
        </p:spPr>
        <p:txBody>
          <a:bodyPr wrap="square" rtlCol="0">
            <a:spAutoFit/>
          </a:bodyPr>
          <a:lstStyle/>
          <a:p>
            <a:r>
              <a:rPr lang="en-US" dirty="0"/>
              <a:t>Sending Hospital or DRC will make change to “</a:t>
            </a:r>
            <a:r>
              <a:rPr lang="en-US" dirty="0" err="1"/>
              <a:t>Dest</a:t>
            </a:r>
            <a:r>
              <a:rPr lang="en-US" dirty="0"/>
              <a:t>. Hospital”.  Once the change is posted, the receiving hospital can view patient information.</a:t>
            </a:r>
          </a:p>
        </p:txBody>
      </p:sp>
      <p:sp>
        <p:nvSpPr>
          <p:cNvPr id="9" name="Rectangle 8">
            <a:extLst>
              <a:ext uri="{FF2B5EF4-FFF2-40B4-BE49-F238E27FC236}">
                <a16:creationId xmlns:a16="http://schemas.microsoft.com/office/drawing/2014/main" id="{92BDCAC5-BFD6-BCED-433E-E4429B7491AF}"/>
              </a:ext>
            </a:extLst>
          </p:cNvPr>
          <p:cNvSpPr/>
          <p:nvPr/>
        </p:nvSpPr>
        <p:spPr>
          <a:xfrm>
            <a:off x="8358996" y="3551393"/>
            <a:ext cx="672861" cy="175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927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775E-84B4-6FB9-1470-DC7846F1EF27}"/>
              </a:ext>
            </a:extLst>
          </p:cNvPr>
          <p:cNvSpPr txBox="1">
            <a:spLocks/>
          </p:cNvSpPr>
          <p:nvPr/>
        </p:nvSpPr>
        <p:spPr>
          <a:xfrm>
            <a:off x="288482" y="435022"/>
            <a:ext cx="11360988" cy="160672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In-State Patient Movement –Bulk Editing</a:t>
            </a:r>
          </a:p>
          <a:p>
            <a:pPr algn="ctr"/>
            <a:endParaRPr lang="en-US" sz="3200" b="1" dirty="0"/>
          </a:p>
          <a:p>
            <a:r>
              <a:rPr lang="en-US" sz="2000" dirty="0"/>
              <a:t>A “bulk edit” feature exists so that hospitals can easily edit groups of patients based on specific criteria. This feature should replace the need for hospitals to continuously upload a revised patient template.</a:t>
            </a:r>
            <a:endParaRPr lang="en-US" sz="3600" dirty="0"/>
          </a:p>
        </p:txBody>
      </p:sp>
      <p:pic>
        <p:nvPicPr>
          <p:cNvPr id="13" name="Picture 12">
            <a:extLst>
              <a:ext uri="{FF2B5EF4-FFF2-40B4-BE49-F238E27FC236}">
                <a16:creationId xmlns:a16="http://schemas.microsoft.com/office/drawing/2014/main" id="{5419D672-96EB-F30F-91F6-B4E5AEC61851}"/>
              </a:ext>
            </a:extLst>
          </p:cNvPr>
          <p:cNvPicPr>
            <a:picLocks noChangeAspect="1"/>
          </p:cNvPicPr>
          <p:nvPr/>
        </p:nvPicPr>
        <p:blipFill>
          <a:blip r:embed="rId2"/>
          <a:stretch>
            <a:fillRect/>
          </a:stretch>
        </p:blipFill>
        <p:spPr>
          <a:xfrm>
            <a:off x="0" y="2313745"/>
            <a:ext cx="11905880" cy="4212315"/>
          </a:xfrm>
          <a:prstGeom prst="rect">
            <a:avLst/>
          </a:prstGeom>
        </p:spPr>
      </p:pic>
    </p:spTree>
    <p:extLst>
      <p:ext uri="{BB962C8B-B14F-4D97-AF65-F5344CB8AC3E}">
        <p14:creationId xmlns:p14="http://schemas.microsoft.com/office/powerpoint/2010/main" val="315326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FD55-74A6-6AA0-95DE-822F73E8A312}"/>
              </a:ext>
            </a:extLst>
          </p:cNvPr>
          <p:cNvSpPr>
            <a:spLocks noGrp="1"/>
          </p:cNvSpPr>
          <p:nvPr>
            <p:ph type="title"/>
          </p:nvPr>
        </p:nvSpPr>
        <p:spPr>
          <a:xfrm>
            <a:off x="677426" y="374238"/>
            <a:ext cx="8225414" cy="1325563"/>
          </a:xfrm>
        </p:spPr>
        <p:txBody>
          <a:bodyPr/>
          <a:lstStyle/>
          <a:p>
            <a:r>
              <a:rPr lang="en-US" dirty="0"/>
              <a:t>Confirming Patient Lists are Complete</a:t>
            </a:r>
          </a:p>
        </p:txBody>
      </p:sp>
      <p:sp>
        <p:nvSpPr>
          <p:cNvPr id="3" name="Content Placeholder 2">
            <a:extLst>
              <a:ext uri="{FF2B5EF4-FFF2-40B4-BE49-F238E27FC236}">
                <a16:creationId xmlns:a16="http://schemas.microsoft.com/office/drawing/2014/main" id="{C0036D19-3A74-3A60-E0D3-2963CA270B19}"/>
              </a:ext>
            </a:extLst>
          </p:cNvPr>
          <p:cNvSpPr>
            <a:spLocks noGrp="1"/>
          </p:cNvSpPr>
          <p:nvPr>
            <p:ph idx="1"/>
          </p:nvPr>
        </p:nvSpPr>
        <p:spPr>
          <a:xfrm>
            <a:off x="381838" y="1876853"/>
            <a:ext cx="5898382" cy="4606909"/>
          </a:xfrm>
        </p:spPr>
        <p:txBody>
          <a:bodyPr>
            <a:normAutofit/>
          </a:bodyPr>
          <a:lstStyle/>
          <a:p>
            <a:pPr marL="0" indent="0">
              <a:buNone/>
            </a:pPr>
            <a:r>
              <a:rPr lang="en-US" sz="2400" dirty="0"/>
              <a:t>Hospitals have </a:t>
            </a:r>
            <a:r>
              <a:rPr lang="en-US" sz="2400" u="sng" dirty="0"/>
              <a:t>two options </a:t>
            </a:r>
            <a:r>
              <a:rPr lang="en-US" sz="2400" dirty="0"/>
              <a:t>for indicating uploads of patients are complete:</a:t>
            </a:r>
          </a:p>
          <a:p>
            <a:pPr marL="0" indent="0">
              <a:buNone/>
            </a:pPr>
            <a:endParaRPr lang="en-US" sz="2400" dirty="0"/>
          </a:p>
          <a:p>
            <a:r>
              <a:rPr lang="en-US" sz="2400" dirty="0"/>
              <a:t>Use the the </a:t>
            </a:r>
            <a:r>
              <a:rPr lang="en-US" sz="2400" b="1" dirty="0"/>
              <a:t>Hospital Actions </a:t>
            </a:r>
            <a:r>
              <a:rPr lang="en-US" sz="2400" dirty="0"/>
              <a:t>screen</a:t>
            </a:r>
            <a:endParaRPr lang="en-US" sz="2400" b="1" dirty="0"/>
          </a:p>
          <a:p>
            <a:pPr lvl="1">
              <a:buFont typeface="Wingdings" panose="05000000000000000000" pitchFamily="2" charset="2"/>
              <a:buChar char="à"/>
            </a:pPr>
            <a:r>
              <a:rPr lang="en-US" sz="2000" dirty="0">
                <a:sym typeface="Wingdings" panose="05000000000000000000" pitchFamily="2" charset="2"/>
              </a:rPr>
              <a:t> using the </a:t>
            </a:r>
            <a:r>
              <a:rPr lang="en-US" sz="2000" i="1" dirty="0">
                <a:sym typeface="Wingdings" panose="05000000000000000000" pitchFamily="2" charset="2"/>
              </a:rPr>
              <a:t>Hospital Status</a:t>
            </a:r>
            <a:r>
              <a:rPr lang="en-US" sz="2000" dirty="0">
                <a:sym typeface="Wingdings" panose="05000000000000000000" pitchFamily="2" charset="2"/>
              </a:rPr>
              <a:t> view, select “Patients Ready” </a:t>
            </a:r>
          </a:p>
          <a:p>
            <a:pPr marL="457200" lvl="1" indent="0">
              <a:buNone/>
            </a:pPr>
            <a:endParaRPr lang="en-US" sz="2000" dirty="0">
              <a:sym typeface="Wingdings" panose="05000000000000000000" pitchFamily="2" charset="2"/>
            </a:endParaRPr>
          </a:p>
          <a:p>
            <a:r>
              <a:rPr lang="en-US" sz="2000" b="1" dirty="0">
                <a:solidFill>
                  <a:schemeClr val="accent1"/>
                </a:solidFill>
                <a:sym typeface="Wingdings" panose="05000000000000000000" pitchFamily="2" charset="2"/>
              </a:rPr>
              <a:t>Notify the DRC </a:t>
            </a:r>
            <a:r>
              <a:rPr lang="en-US" sz="2000" dirty="0">
                <a:sym typeface="Wingdings" panose="05000000000000000000" pitchFamily="2" charset="2"/>
              </a:rPr>
              <a:t>uploads are complete, meaning admissions have ceased and discharges and transfers are finalized in preparation for sheltering-in-place. </a:t>
            </a:r>
            <a:endParaRPr lang="en-US" sz="2000" dirty="0"/>
          </a:p>
        </p:txBody>
      </p:sp>
      <p:grpSp>
        <p:nvGrpSpPr>
          <p:cNvPr id="9" name="Group 8">
            <a:extLst>
              <a:ext uri="{FF2B5EF4-FFF2-40B4-BE49-F238E27FC236}">
                <a16:creationId xmlns:a16="http://schemas.microsoft.com/office/drawing/2014/main" id="{8E0C3E8B-73E2-A832-B266-EBB2D3EEA5C7}"/>
              </a:ext>
            </a:extLst>
          </p:cNvPr>
          <p:cNvGrpSpPr/>
          <p:nvPr/>
        </p:nvGrpSpPr>
        <p:grpSpPr>
          <a:xfrm>
            <a:off x="7536264" y="374238"/>
            <a:ext cx="3463273" cy="3383783"/>
            <a:chOff x="8279842" y="1600200"/>
            <a:chExt cx="3410368" cy="3657600"/>
          </a:xfrm>
        </p:grpSpPr>
        <p:pic>
          <p:nvPicPr>
            <p:cNvPr id="7" name="Picture 6">
              <a:extLst>
                <a:ext uri="{FF2B5EF4-FFF2-40B4-BE49-F238E27FC236}">
                  <a16:creationId xmlns:a16="http://schemas.microsoft.com/office/drawing/2014/main" id="{F9FC9DE4-C503-FDBD-387E-BC611B75BAB6}"/>
                </a:ext>
              </a:extLst>
            </p:cNvPr>
            <p:cNvPicPr>
              <a:picLocks noChangeAspect="1"/>
            </p:cNvPicPr>
            <p:nvPr/>
          </p:nvPicPr>
          <p:blipFill>
            <a:blip r:embed="rId3"/>
            <a:stretch>
              <a:fillRect/>
            </a:stretch>
          </p:blipFill>
          <p:spPr>
            <a:xfrm>
              <a:off x="8470760" y="1600200"/>
              <a:ext cx="3219450" cy="3657600"/>
            </a:xfrm>
            <a:prstGeom prst="rect">
              <a:avLst/>
            </a:prstGeom>
          </p:spPr>
        </p:pic>
        <p:sp>
          <p:nvSpPr>
            <p:cNvPr id="8" name="Rectangle 7">
              <a:extLst>
                <a:ext uri="{FF2B5EF4-FFF2-40B4-BE49-F238E27FC236}">
                  <a16:creationId xmlns:a16="http://schemas.microsoft.com/office/drawing/2014/main" id="{070DFE9D-B80B-2007-C143-66FE15DD0363}"/>
                </a:ext>
              </a:extLst>
            </p:cNvPr>
            <p:cNvSpPr/>
            <p:nvPr/>
          </p:nvSpPr>
          <p:spPr>
            <a:xfrm>
              <a:off x="8279842" y="4109776"/>
              <a:ext cx="2019718" cy="5526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grpSp>
      <p:pic>
        <p:nvPicPr>
          <p:cNvPr id="11" name="Picture 10">
            <a:extLst>
              <a:ext uri="{FF2B5EF4-FFF2-40B4-BE49-F238E27FC236}">
                <a16:creationId xmlns:a16="http://schemas.microsoft.com/office/drawing/2014/main" id="{77CF578F-7CB8-6DC3-58E3-95BB4B464C38}"/>
              </a:ext>
            </a:extLst>
          </p:cNvPr>
          <p:cNvPicPr>
            <a:picLocks noChangeAspect="1"/>
          </p:cNvPicPr>
          <p:nvPr/>
        </p:nvPicPr>
        <p:blipFill rotWithShape="1">
          <a:blip r:embed="rId4"/>
          <a:srcRect t="5362" r="22563"/>
          <a:stretch/>
        </p:blipFill>
        <p:spPr>
          <a:xfrm>
            <a:off x="6492793" y="3986580"/>
            <a:ext cx="5317369" cy="2602732"/>
          </a:xfrm>
          <a:prstGeom prst="rect">
            <a:avLst/>
          </a:prstGeom>
        </p:spPr>
      </p:pic>
      <p:sp>
        <p:nvSpPr>
          <p:cNvPr id="12" name="Rectangle 11">
            <a:extLst>
              <a:ext uri="{FF2B5EF4-FFF2-40B4-BE49-F238E27FC236}">
                <a16:creationId xmlns:a16="http://schemas.microsoft.com/office/drawing/2014/main" id="{F2D110BE-4DFF-9F51-3799-0B2FDC459CC0}"/>
              </a:ext>
            </a:extLst>
          </p:cNvPr>
          <p:cNvSpPr/>
          <p:nvPr/>
        </p:nvSpPr>
        <p:spPr>
          <a:xfrm>
            <a:off x="7949832" y="5677319"/>
            <a:ext cx="1820486" cy="392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2908581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61AA29-847C-2BBA-61CD-8F9289989AC9}"/>
              </a:ext>
            </a:extLst>
          </p:cNvPr>
          <p:cNvSpPr>
            <a:spLocks noGrp="1"/>
          </p:cNvSpPr>
          <p:nvPr>
            <p:ph type="subTitle" idx="1"/>
          </p:nvPr>
        </p:nvSpPr>
        <p:spPr>
          <a:xfrm>
            <a:off x="1699364" y="2787846"/>
            <a:ext cx="9144000" cy="1182905"/>
          </a:xfrm>
        </p:spPr>
        <p:txBody>
          <a:bodyPr>
            <a:normAutofit lnSpcReduction="10000"/>
          </a:bodyPr>
          <a:lstStyle/>
          <a:p>
            <a:r>
              <a:rPr lang="en-US" sz="4000" b="1" dirty="0"/>
              <a:t>Federal/Out of State Movement Specifications</a:t>
            </a:r>
          </a:p>
        </p:txBody>
      </p:sp>
      <p:pic>
        <p:nvPicPr>
          <p:cNvPr id="5" name="Picture 4">
            <a:extLst>
              <a:ext uri="{FF2B5EF4-FFF2-40B4-BE49-F238E27FC236}">
                <a16:creationId xmlns:a16="http://schemas.microsoft.com/office/drawing/2014/main" id="{126F7EAC-A314-E138-907B-7D31FE6EE5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311" y="372649"/>
            <a:ext cx="3108511" cy="679537"/>
          </a:xfrm>
          <a:prstGeom prst="rect">
            <a:avLst/>
          </a:prstGeom>
          <a:noFill/>
          <a:ln>
            <a:noFill/>
          </a:ln>
        </p:spPr>
      </p:pic>
      <p:sp>
        <p:nvSpPr>
          <p:cNvPr id="2" name="TextBox 1">
            <a:extLst>
              <a:ext uri="{FF2B5EF4-FFF2-40B4-BE49-F238E27FC236}">
                <a16:creationId xmlns:a16="http://schemas.microsoft.com/office/drawing/2014/main" id="{8BF983F1-4596-F5F7-7B0E-F9D1A003B7F8}"/>
              </a:ext>
            </a:extLst>
          </p:cNvPr>
          <p:cNvSpPr txBox="1"/>
          <p:nvPr/>
        </p:nvSpPr>
        <p:spPr>
          <a:xfrm>
            <a:off x="528180" y="4736915"/>
            <a:ext cx="11135639" cy="1938992"/>
          </a:xfrm>
          <a:prstGeom prst="rect">
            <a:avLst/>
          </a:prstGeom>
          <a:noFill/>
        </p:spPr>
        <p:txBody>
          <a:bodyPr wrap="square" rtlCol="0">
            <a:spAutoFit/>
          </a:bodyPr>
          <a:lstStyle/>
          <a:p>
            <a:r>
              <a:rPr lang="en-US" sz="2400" b="1" dirty="0"/>
              <a:t>Applies to: </a:t>
            </a:r>
            <a:r>
              <a:rPr lang="en-US" sz="2400" dirty="0"/>
              <a:t>Execution of the State-Federal ESF-8 Medical Institution Evacuation Plan (MIEP)</a:t>
            </a:r>
          </a:p>
          <a:p>
            <a:pPr marL="1028700" lvl="1" indent="-571500">
              <a:buFont typeface="Arial" panose="020B0604020202020204" pitchFamily="34" charset="0"/>
              <a:buChar char="•"/>
            </a:pPr>
            <a:r>
              <a:rPr lang="en-US" sz="2400" dirty="0"/>
              <a:t>Movement though National Disaster Medical System (NDMS)</a:t>
            </a:r>
          </a:p>
          <a:p>
            <a:pPr marL="1028700" lvl="1" indent="-571500">
              <a:buFont typeface="Arial" panose="020B0604020202020204" pitchFamily="34" charset="0"/>
              <a:buChar char="•"/>
            </a:pPr>
            <a:r>
              <a:rPr lang="en-US" sz="2400" dirty="0"/>
              <a:t>Using Department of Defense (DoD) assets</a:t>
            </a:r>
          </a:p>
          <a:p>
            <a:pPr marL="1028700" lvl="1" indent="-571500">
              <a:buFont typeface="Arial" panose="020B0604020202020204" pitchFamily="34" charset="0"/>
              <a:buChar char="•"/>
            </a:pPr>
            <a:r>
              <a:rPr lang="en-US" sz="2400" dirty="0"/>
              <a:t>Using Federal air EMS contract assets </a:t>
            </a:r>
          </a:p>
        </p:txBody>
      </p:sp>
    </p:spTree>
    <p:extLst>
      <p:ext uri="{BB962C8B-B14F-4D97-AF65-F5344CB8AC3E}">
        <p14:creationId xmlns:p14="http://schemas.microsoft.com/office/powerpoint/2010/main" val="4238800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BC61-364E-004D-96E4-3C744A4A0FE0}"/>
              </a:ext>
            </a:extLst>
          </p:cNvPr>
          <p:cNvSpPr>
            <a:spLocks noGrp="1"/>
          </p:cNvSpPr>
          <p:nvPr>
            <p:ph type="title"/>
          </p:nvPr>
        </p:nvSpPr>
        <p:spPr/>
        <p:txBody>
          <a:bodyPr/>
          <a:lstStyle/>
          <a:p>
            <a:r>
              <a:rPr lang="en-US" dirty="0"/>
              <a:t>Disposition Definitions:</a:t>
            </a:r>
            <a:br>
              <a:rPr lang="en-US" dirty="0"/>
            </a:br>
            <a:r>
              <a:rPr lang="en-US" sz="2400" dirty="0"/>
              <a:t>Aligns with </a:t>
            </a:r>
            <a:r>
              <a:rPr lang="en-US" sz="2400" b="1" dirty="0"/>
              <a:t>Attachment C </a:t>
            </a:r>
            <a:r>
              <a:rPr lang="en-US" sz="2400" dirty="0"/>
              <a:t>of the User Guide</a:t>
            </a:r>
            <a:endParaRPr lang="en-US" dirty="0"/>
          </a:p>
        </p:txBody>
      </p:sp>
      <p:pic>
        <p:nvPicPr>
          <p:cNvPr id="4" name="Content Placeholder 3">
            <a:extLst>
              <a:ext uri="{FF2B5EF4-FFF2-40B4-BE49-F238E27FC236}">
                <a16:creationId xmlns:a16="http://schemas.microsoft.com/office/drawing/2014/main" id="{586E7C4B-20D1-7840-A3B6-8009266207D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99017" y="1690688"/>
            <a:ext cx="2730500" cy="3302000"/>
          </a:xfrm>
          <a:prstGeom prst="rect">
            <a:avLst/>
          </a:prstGeom>
          <a:solidFill>
            <a:schemeClr val="accent2">
              <a:lumMod val="75000"/>
            </a:schemeClr>
          </a:solidFill>
        </p:spPr>
      </p:pic>
      <p:sp>
        <p:nvSpPr>
          <p:cNvPr id="5" name="TextBox 4">
            <a:extLst>
              <a:ext uri="{FF2B5EF4-FFF2-40B4-BE49-F238E27FC236}">
                <a16:creationId xmlns:a16="http://schemas.microsoft.com/office/drawing/2014/main" id="{42B1CB6D-A3D4-F646-902D-FDA17860B169}"/>
              </a:ext>
            </a:extLst>
          </p:cNvPr>
          <p:cNvSpPr txBox="1"/>
          <p:nvPr/>
        </p:nvSpPr>
        <p:spPr>
          <a:xfrm>
            <a:off x="3712894" y="1690688"/>
            <a:ext cx="8261988" cy="5262979"/>
          </a:xfrm>
          <a:prstGeom prst="rect">
            <a:avLst/>
          </a:prstGeom>
          <a:noFill/>
        </p:spPr>
        <p:txBody>
          <a:bodyPr wrap="square" rtlCol="0">
            <a:spAutoFit/>
          </a:bodyPr>
          <a:lstStyle/>
          <a:p>
            <a:endParaRPr lang="en-US" dirty="0"/>
          </a:p>
          <a:p>
            <a:r>
              <a:rPr lang="en-US" sz="2000" b="1" dirty="0"/>
              <a:t>MIEP Evac – non-critical patients needing evacuation using federal resources, most likely Department of Defense aircraft and teams.</a:t>
            </a:r>
          </a:p>
          <a:p>
            <a:pPr marL="742950" lvl="1" indent="-285750">
              <a:buFontTx/>
              <a:buChar char="-"/>
            </a:pPr>
            <a:r>
              <a:rPr lang="en-US" sz="2000" dirty="0"/>
              <a:t>Excludes NICU and Psychiatric patients</a:t>
            </a:r>
          </a:p>
          <a:p>
            <a:pPr marL="742950" lvl="1" indent="-285750">
              <a:buFontTx/>
              <a:buChar char="-"/>
            </a:pPr>
            <a:r>
              <a:rPr lang="en-US" sz="2000" dirty="0"/>
              <a:t>patient clinical information should be cross walked against </a:t>
            </a:r>
            <a:r>
              <a:rPr lang="en-US" sz="2000" u="sng" dirty="0"/>
              <a:t>Attachment B </a:t>
            </a:r>
            <a:r>
              <a:rPr lang="en-US" sz="2000" dirty="0"/>
              <a:t>to assist flight surgeon with identifying contraindications</a:t>
            </a:r>
          </a:p>
          <a:p>
            <a:pPr marL="742950" lvl="1" indent="-285750">
              <a:buFontTx/>
              <a:buChar char="-"/>
            </a:pPr>
            <a:r>
              <a:rPr lang="en-US" sz="2000" dirty="0"/>
              <a:t>Any contraindications may prompt a critical designation and movement by JPATS</a:t>
            </a:r>
          </a:p>
          <a:p>
            <a:endParaRPr lang="en-US" sz="2000" dirty="0">
              <a:highlight>
                <a:srgbClr val="FF0000"/>
              </a:highlight>
            </a:endParaRPr>
          </a:p>
          <a:p>
            <a:r>
              <a:rPr lang="en-US" sz="2000" b="1" dirty="0"/>
              <a:t>JPATS Evac – critical patients being moved by federal EMS contract aircraft and crew.</a:t>
            </a:r>
          </a:p>
          <a:p>
            <a:pPr marL="742950" lvl="1" indent="-285750">
              <a:buFontTx/>
              <a:buChar char="-"/>
            </a:pPr>
            <a:r>
              <a:rPr lang="en-US" sz="2000" dirty="0"/>
              <a:t>Hospital primary responsibility to assign JPATS Evac</a:t>
            </a:r>
          </a:p>
          <a:p>
            <a:pPr marL="742950" lvl="1" indent="-285750">
              <a:buFontTx/>
              <a:buChar char="-"/>
            </a:pPr>
            <a:r>
              <a:rPr lang="en-US" sz="2000" dirty="0"/>
              <a:t>DRC and State review may prompt patients move from MIEP Evac to JPATS Evac</a:t>
            </a:r>
          </a:p>
          <a:p>
            <a:pPr marL="742950" lvl="1" indent="-285750">
              <a:buFontTx/>
              <a:buChar char="-"/>
            </a:pPr>
            <a:r>
              <a:rPr lang="en-US" sz="2000" dirty="0"/>
              <a:t>Federal patient movement cell may determine a patient should be moved to JPATS evac status </a:t>
            </a:r>
          </a:p>
          <a:p>
            <a:endParaRPr lang="en-US" b="1" dirty="0"/>
          </a:p>
        </p:txBody>
      </p:sp>
      <p:sp>
        <p:nvSpPr>
          <p:cNvPr id="3" name="Oval 2">
            <a:extLst>
              <a:ext uri="{FF2B5EF4-FFF2-40B4-BE49-F238E27FC236}">
                <a16:creationId xmlns:a16="http://schemas.microsoft.com/office/drawing/2014/main" id="{6F9CA237-1D97-C65C-5985-43C431CC6554}"/>
              </a:ext>
            </a:extLst>
          </p:cNvPr>
          <p:cNvSpPr/>
          <p:nvPr/>
        </p:nvSpPr>
        <p:spPr>
          <a:xfrm>
            <a:off x="838200" y="2091847"/>
            <a:ext cx="1328803" cy="363254"/>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760B8BD-4A74-0459-80CD-976CAE3C19FE}"/>
              </a:ext>
            </a:extLst>
          </p:cNvPr>
          <p:cNvSpPr/>
          <p:nvPr/>
        </p:nvSpPr>
        <p:spPr>
          <a:xfrm>
            <a:off x="990599" y="4180215"/>
            <a:ext cx="1328803" cy="363254"/>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291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FD55-74A6-6AA0-95DE-822F73E8A312}"/>
              </a:ext>
            </a:extLst>
          </p:cNvPr>
          <p:cNvSpPr>
            <a:spLocks noGrp="1"/>
          </p:cNvSpPr>
          <p:nvPr>
            <p:ph type="title"/>
          </p:nvPr>
        </p:nvSpPr>
        <p:spPr>
          <a:xfrm>
            <a:off x="677426" y="374238"/>
            <a:ext cx="8225414" cy="1325563"/>
          </a:xfrm>
        </p:spPr>
        <p:txBody>
          <a:bodyPr/>
          <a:lstStyle/>
          <a:p>
            <a:r>
              <a:rPr lang="en-US" dirty="0"/>
              <a:t>Confirming Patient Lists are Complete</a:t>
            </a:r>
          </a:p>
        </p:txBody>
      </p:sp>
      <p:sp>
        <p:nvSpPr>
          <p:cNvPr id="3" name="Content Placeholder 2">
            <a:extLst>
              <a:ext uri="{FF2B5EF4-FFF2-40B4-BE49-F238E27FC236}">
                <a16:creationId xmlns:a16="http://schemas.microsoft.com/office/drawing/2014/main" id="{C0036D19-3A74-3A60-E0D3-2963CA270B19}"/>
              </a:ext>
            </a:extLst>
          </p:cNvPr>
          <p:cNvSpPr>
            <a:spLocks noGrp="1"/>
          </p:cNvSpPr>
          <p:nvPr>
            <p:ph idx="1"/>
          </p:nvPr>
        </p:nvSpPr>
        <p:spPr>
          <a:xfrm>
            <a:off x="381838" y="1876853"/>
            <a:ext cx="5898382" cy="4606909"/>
          </a:xfrm>
        </p:spPr>
        <p:txBody>
          <a:bodyPr>
            <a:normAutofit/>
          </a:bodyPr>
          <a:lstStyle/>
          <a:p>
            <a:pPr marL="0" indent="0">
              <a:buNone/>
            </a:pPr>
            <a:r>
              <a:rPr lang="en-US" sz="2400" dirty="0"/>
              <a:t>Hospitals will signal they have completed the uploads and patient validation and manifesting for federal movement can begin when conducting this step. </a:t>
            </a:r>
          </a:p>
          <a:p>
            <a:pPr marL="0" indent="0">
              <a:buNone/>
            </a:pPr>
            <a:endParaRPr lang="en-US" sz="2400" dirty="0"/>
          </a:p>
          <a:p>
            <a:pPr marL="0" indent="0">
              <a:buNone/>
            </a:pPr>
            <a:r>
              <a:rPr lang="en-US" sz="2400" dirty="0"/>
              <a:t>Use the the </a:t>
            </a:r>
            <a:r>
              <a:rPr lang="en-US" sz="2400" b="1" dirty="0"/>
              <a:t>Hospital Actions </a:t>
            </a:r>
            <a:r>
              <a:rPr lang="en-US" sz="2400" dirty="0"/>
              <a:t>screen</a:t>
            </a:r>
            <a:endParaRPr lang="en-US" sz="2400" b="1" dirty="0"/>
          </a:p>
          <a:p>
            <a:pPr marL="457200" lvl="1" indent="0">
              <a:buNone/>
            </a:pPr>
            <a:r>
              <a:rPr lang="en-US" sz="2000" b="1" dirty="0">
                <a:sym typeface="Wingdings" panose="05000000000000000000" pitchFamily="2" charset="2"/>
              </a:rPr>
              <a:t> </a:t>
            </a:r>
            <a:r>
              <a:rPr lang="en-US" sz="2000" dirty="0">
                <a:sym typeface="Wingdings" panose="05000000000000000000" pitchFamily="2" charset="2"/>
              </a:rPr>
              <a:t>using the </a:t>
            </a:r>
            <a:r>
              <a:rPr lang="en-US" sz="2000" i="1" dirty="0">
                <a:sym typeface="Wingdings" panose="05000000000000000000" pitchFamily="2" charset="2"/>
              </a:rPr>
              <a:t>Hospital Status</a:t>
            </a:r>
            <a:r>
              <a:rPr lang="en-US" sz="2000" dirty="0">
                <a:sym typeface="Wingdings" panose="05000000000000000000" pitchFamily="2" charset="2"/>
              </a:rPr>
              <a:t> view, select “Patients Ready” </a:t>
            </a:r>
          </a:p>
        </p:txBody>
      </p:sp>
      <p:grpSp>
        <p:nvGrpSpPr>
          <p:cNvPr id="9" name="Group 8">
            <a:extLst>
              <a:ext uri="{FF2B5EF4-FFF2-40B4-BE49-F238E27FC236}">
                <a16:creationId xmlns:a16="http://schemas.microsoft.com/office/drawing/2014/main" id="{8E0C3E8B-73E2-A832-B266-EBB2D3EEA5C7}"/>
              </a:ext>
            </a:extLst>
          </p:cNvPr>
          <p:cNvGrpSpPr/>
          <p:nvPr/>
        </p:nvGrpSpPr>
        <p:grpSpPr>
          <a:xfrm>
            <a:off x="7536264" y="374238"/>
            <a:ext cx="3463273" cy="3383783"/>
            <a:chOff x="8279842" y="1600200"/>
            <a:chExt cx="3410368" cy="3657600"/>
          </a:xfrm>
        </p:grpSpPr>
        <p:pic>
          <p:nvPicPr>
            <p:cNvPr id="7" name="Picture 6">
              <a:extLst>
                <a:ext uri="{FF2B5EF4-FFF2-40B4-BE49-F238E27FC236}">
                  <a16:creationId xmlns:a16="http://schemas.microsoft.com/office/drawing/2014/main" id="{F9FC9DE4-C503-FDBD-387E-BC611B75BAB6}"/>
                </a:ext>
              </a:extLst>
            </p:cNvPr>
            <p:cNvPicPr>
              <a:picLocks noChangeAspect="1"/>
            </p:cNvPicPr>
            <p:nvPr/>
          </p:nvPicPr>
          <p:blipFill>
            <a:blip r:embed="rId3"/>
            <a:stretch>
              <a:fillRect/>
            </a:stretch>
          </p:blipFill>
          <p:spPr>
            <a:xfrm>
              <a:off x="8470760" y="1600200"/>
              <a:ext cx="3219450" cy="3657600"/>
            </a:xfrm>
            <a:prstGeom prst="rect">
              <a:avLst/>
            </a:prstGeom>
          </p:spPr>
        </p:pic>
        <p:sp>
          <p:nvSpPr>
            <p:cNvPr id="8" name="Rectangle 7">
              <a:extLst>
                <a:ext uri="{FF2B5EF4-FFF2-40B4-BE49-F238E27FC236}">
                  <a16:creationId xmlns:a16="http://schemas.microsoft.com/office/drawing/2014/main" id="{070DFE9D-B80B-2007-C143-66FE15DD0363}"/>
                </a:ext>
              </a:extLst>
            </p:cNvPr>
            <p:cNvSpPr/>
            <p:nvPr/>
          </p:nvSpPr>
          <p:spPr>
            <a:xfrm>
              <a:off x="8279842" y="4109776"/>
              <a:ext cx="2019718" cy="5526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grpSp>
      <p:pic>
        <p:nvPicPr>
          <p:cNvPr id="11" name="Picture 10">
            <a:extLst>
              <a:ext uri="{FF2B5EF4-FFF2-40B4-BE49-F238E27FC236}">
                <a16:creationId xmlns:a16="http://schemas.microsoft.com/office/drawing/2014/main" id="{77CF578F-7CB8-6DC3-58E3-95BB4B464C38}"/>
              </a:ext>
            </a:extLst>
          </p:cNvPr>
          <p:cNvPicPr>
            <a:picLocks noChangeAspect="1"/>
          </p:cNvPicPr>
          <p:nvPr/>
        </p:nvPicPr>
        <p:blipFill rotWithShape="1">
          <a:blip r:embed="rId4"/>
          <a:srcRect t="5362" r="22563"/>
          <a:stretch/>
        </p:blipFill>
        <p:spPr>
          <a:xfrm>
            <a:off x="6492793" y="3986580"/>
            <a:ext cx="5317369" cy="2602732"/>
          </a:xfrm>
          <a:prstGeom prst="rect">
            <a:avLst/>
          </a:prstGeom>
        </p:spPr>
      </p:pic>
      <p:sp>
        <p:nvSpPr>
          <p:cNvPr id="12" name="Rectangle 11">
            <a:extLst>
              <a:ext uri="{FF2B5EF4-FFF2-40B4-BE49-F238E27FC236}">
                <a16:creationId xmlns:a16="http://schemas.microsoft.com/office/drawing/2014/main" id="{F2D110BE-4DFF-9F51-3799-0B2FDC459CC0}"/>
              </a:ext>
            </a:extLst>
          </p:cNvPr>
          <p:cNvSpPr/>
          <p:nvPr/>
        </p:nvSpPr>
        <p:spPr>
          <a:xfrm>
            <a:off x="7949832" y="5677319"/>
            <a:ext cx="1820486" cy="392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2808667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6371-BCE6-25F0-DFF1-6C3AD42A4DC4}"/>
              </a:ext>
            </a:extLst>
          </p:cNvPr>
          <p:cNvSpPr>
            <a:spLocks noGrp="1"/>
          </p:cNvSpPr>
          <p:nvPr>
            <p:ph type="title"/>
          </p:nvPr>
        </p:nvSpPr>
        <p:spPr/>
        <p:txBody>
          <a:bodyPr/>
          <a:lstStyle/>
          <a:p>
            <a:r>
              <a:rPr lang="en-US" dirty="0"/>
              <a:t>Federal Movement (MIEP &amp; JPATS) Flight Assignments</a:t>
            </a:r>
          </a:p>
        </p:txBody>
      </p:sp>
      <p:sp>
        <p:nvSpPr>
          <p:cNvPr id="3" name="Content Placeholder 2">
            <a:extLst>
              <a:ext uri="{FF2B5EF4-FFF2-40B4-BE49-F238E27FC236}">
                <a16:creationId xmlns:a16="http://schemas.microsoft.com/office/drawing/2014/main" id="{14C3C226-45E8-25DB-E843-B135494B6CB7}"/>
              </a:ext>
            </a:extLst>
          </p:cNvPr>
          <p:cNvSpPr>
            <a:spLocks noGrp="1"/>
          </p:cNvSpPr>
          <p:nvPr>
            <p:ph idx="1"/>
          </p:nvPr>
        </p:nvSpPr>
        <p:spPr>
          <a:xfrm>
            <a:off x="838200" y="1825625"/>
            <a:ext cx="10610589" cy="4351338"/>
          </a:xfrm>
        </p:spPr>
        <p:txBody>
          <a:bodyPr/>
          <a:lstStyle/>
          <a:p>
            <a:r>
              <a:rPr lang="en-US" dirty="0"/>
              <a:t>Hospitals can use the “Edit Patient Flight Info” screen to see flight details after the patient lists have been reviewed by the federal movement team and manifests are set. </a:t>
            </a:r>
          </a:p>
        </p:txBody>
      </p:sp>
      <p:pic>
        <p:nvPicPr>
          <p:cNvPr id="5" name="Picture 4">
            <a:extLst>
              <a:ext uri="{FF2B5EF4-FFF2-40B4-BE49-F238E27FC236}">
                <a16:creationId xmlns:a16="http://schemas.microsoft.com/office/drawing/2014/main" id="{F135450B-FBEC-5EF1-9962-44985A290841}"/>
              </a:ext>
            </a:extLst>
          </p:cNvPr>
          <p:cNvPicPr>
            <a:picLocks noChangeAspect="1"/>
          </p:cNvPicPr>
          <p:nvPr/>
        </p:nvPicPr>
        <p:blipFill>
          <a:blip r:embed="rId2"/>
          <a:stretch>
            <a:fillRect/>
          </a:stretch>
        </p:blipFill>
        <p:spPr>
          <a:xfrm>
            <a:off x="3781912" y="3244096"/>
            <a:ext cx="7965901" cy="3402783"/>
          </a:xfrm>
          <a:prstGeom prst="rect">
            <a:avLst/>
          </a:prstGeom>
        </p:spPr>
      </p:pic>
      <p:sp>
        <p:nvSpPr>
          <p:cNvPr id="6" name="TextBox 5">
            <a:extLst>
              <a:ext uri="{FF2B5EF4-FFF2-40B4-BE49-F238E27FC236}">
                <a16:creationId xmlns:a16="http://schemas.microsoft.com/office/drawing/2014/main" id="{C43BCBF6-8280-3F8A-E9BD-505668DED376}"/>
              </a:ext>
            </a:extLst>
          </p:cNvPr>
          <p:cNvSpPr txBox="1"/>
          <p:nvPr/>
        </p:nvSpPr>
        <p:spPr>
          <a:xfrm>
            <a:off x="539176" y="3737009"/>
            <a:ext cx="3038701" cy="2031325"/>
          </a:xfrm>
          <a:prstGeom prst="rect">
            <a:avLst/>
          </a:prstGeom>
          <a:noFill/>
        </p:spPr>
        <p:txBody>
          <a:bodyPr wrap="square" rtlCol="0">
            <a:spAutoFit/>
          </a:bodyPr>
          <a:lstStyle/>
          <a:p>
            <a:r>
              <a:rPr lang="en-US" dirty="0"/>
              <a:t>The following key information may be provided and updated on this view:</a:t>
            </a:r>
          </a:p>
          <a:p>
            <a:pPr marL="285750" indent="-285750">
              <a:buFont typeface="Arial" panose="020B0604020202020204" pitchFamily="34" charset="0"/>
              <a:buChar char="•"/>
            </a:pPr>
            <a:r>
              <a:rPr lang="en-US" dirty="0"/>
              <a:t>Flight departure airport</a:t>
            </a:r>
          </a:p>
          <a:p>
            <a:pPr marL="285750" indent="-285750">
              <a:buFont typeface="Arial" panose="020B0604020202020204" pitchFamily="34" charset="0"/>
              <a:buChar char="•"/>
            </a:pPr>
            <a:r>
              <a:rPr lang="en-US" dirty="0"/>
              <a:t>Flight time</a:t>
            </a:r>
          </a:p>
          <a:p>
            <a:pPr marL="285750" indent="-285750">
              <a:buFont typeface="Arial" panose="020B0604020202020204" pitchFamily="34" charset="0"/>
              <a:buChar char="•"/>
            </a:pPr>
            <a:r>
              <a:rPr lang="en-US" dirty="0"/>
              <a:t>Tail Number</a:t>
            </a:r>
          </a:p>
          <a:p>
            <a:pPr marL="285750" indent="-285750">
              <a:buFont typeface="Arial" panose="020B0604020202020204" pitchFamily="34" charset="0"/>
              <a:buChar char="•"/>
            </a:pPr>
            <a:r>
              <a:rPr lang="en-US" dirty="0"/>
              <a:t>Arrival Airport</a:t>
            </a:r>
          </a:p>
        </p:txBody>
      </p:sp>
    </p:spTree>
    <p:extLst>
      <p:ext uri="{BB962C8B-B14F-4D97-AF65-F5344CB8AC3E}">
        <p14:creationId xmlns:p14="http://schemas.microsoft.com/office/powerpoint/2010/main" val="540380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775E-84B4-6FB9-1470-DC7846F1EF27}"/>
              </a:ext>
            </a:extLst>
          </p:cNvPr>
          <p:cNvSpPr txBox="1">
            <a:spLocks/>
          </p:cNvSpPr>
          <p:nvPr/>
        </p:nvSpPr>
        <p:spPr>
          <a:xfrm>
            <a:off x="256820" y="184501"/>
            <a:ext cx="11360988" cy="1074243"/>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Best Practices!</a:t>
            </a:r>
          </a:p>
        </p:txBody>
      </p:sp>
      <p:pic>
        <p:nvPicPr>
          <p:cNvPr id="6" name="Picture 5">
            <a:extLst>
              <a:ext uri="{FF2B5EF4-FFF2-40B4-BE49-F238E27FC236}">
                <a16:creationId xmlns:a16="http://schemas.microsoft.com/office/drawing/2014/main" id="{8127602E-B20D-CCEE-9111-BC65DD025C39}"/>
              </a:ext>
            </a:extLst>
          </p:cNvPr>
          <p:cNvPicPr>
            <a:picLocks noChangeAspect="1"/>
          </p:cNvPicPr>
          <p:nvPr/>
        </p:nvPicPr>
        <p:blipFill>
          <a:blip r:embed="rId2"/>
          <a:stretch>
            <a:fillRect/>
          </a:stretch>
        </p:blipFill>
        <p:spPr>
          <a:xfrm>
            <a:off x="897622" y="861654"/>
            <a:ext cx="10060417" cy="5134692"/>
          </a:xfrm>
          <a:prstGeom prst="rect">
            <a:avLst/>
          </a:prstGeom>
        </p:spPr>
      </p:pic>
    </p:spTree>
    <p:extLst>
      <p:ext uri="{BB962C8B-B14F-4D97-AF65-F5344CB8AC3E}">
        <p14:creationId xmlns:p14="http://schemas.microsoft.com/office/powerpoint/2010/main" val="283310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01EF-F788-1942-A512-CA06D96EB9B7}"/>
              </a:ext>
            </a:extLst>
          </p:cNvPr>
          <p:cNvSpPr>
            <a:spLocks noGrp="1"/>
          </p:cNvSpPr>
          <p:nvPr>
            <p:ph type="title"/>
          </p:nvPr>
        </p:nvSpPr>
        <p:spPr>
          <a:xfrm>
            <a:off x="595223" y="990746"/>
            <a:ext cx="7863108" cy="1325563"/>
          </a:xfrm>
        </p:spPr>
        <p:txBody>
          <a:bodyPr anchor="t">
            <a:noAutofit/>
          </a:bodyPr>
          <a:lstStyle/>
          <a:p>
            <a:r>
              <a:rPr lang="en-US" sz="3200" b="1" dirty="0"/>
              <a:t>Logging in to the AtRisk Registry - </a:t>
            </a:r>
            <a:br>
              <a:rPr lang="en-US" sz="3200" b="1" dirty="0"/>
            </a:br>
            <a:r>
              <a:rPr lang="en-US" sz="3200" b="1" dirty="0"/>
              <a:t>Users  must have a login for the ESF8 PORTAL</a:t>
            </a:r>
          </a:p>
        </p:txBody>
      </p:sp>
      <p:pic>
        <p:nvPicPr>
          <p:cNvPr id="6" name="Picture 5">
            <a:extLst>
              <a:ext uri="{FF2B5EF4-FFF2-40B4-BE49-F238E27FC236}">
                <a16:creationId xmlns:a16="http://schemas.microsoft.com/office/drawing/2014/main" id="{C7E12789-F879-7E3E-28A2-6B5608BA1E5E}"/>
              </a:ext>
            </a:extLst>
          </p:cNvPr>
          <p:cNvPicPr>
            <a:picLocks noChangeAspect="1"/>
          </p:cNvPicPr>
          <p:nvPr/>
        </p:nvPicPr>
        <p:blipFill>
          <a:blip r:embed="rId2"/>
          <a:stretch>
            <a:fillRect/>
          </a:stretch>
        </p:blipFill>
        <p:spPr>
          <a:xfrm>
            <a:off x="9078825" y="272823"/>
            <a:ext cx="2410161" cy="2910323"/>
          </a:xfrm>
          <a:prstGeom prst="rect">
            <a:avLst/>
          </a:prstGeom>
        </p:spPr>
      </p:pic>
      <p:sp>
        <p:nvSpPr>
          <p:cNvPr id="7" name="Arrow: Right 6">
            <a:extLst>
              <a:ext uri="{FF2B5EF4-FFF2-40B4-BE49-F238E27FC236}">
                <a16:creationId xmlns:a16="http://schemas.microsoft.com/office/drawing/2014/main" id="{A59FD0C1-FE17-1CB8-8487-CA4C1A6E42A8}"/>
              </a:ext>
            </a:extLst>
          </p:cNvPr>
          <p:cNvSpPr/>
          <p:nvPr/>
        </p:nvSpPr>
        <p:spPr>
          <a:xfrm>
            <a:off x="7890294" y="1648388"/>
            <a:ext cx="1136073" cy="39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58ED91B-6D40-4441-CEAA-95AA8738EEAF}"/>
              </a:ext>
            </a:extLst>
          </p:cNvPr>
          <p:cNvSpPr txBox="1">
            <a:spLocks/>
          </p:cNvSpPr>
          <p:nvPr/>
        </p:nvSpPr>
        <p:spPr>
          <a:xfrm>
            <a:off x="6620735" y="3999012"/>
            <a:ext cx="5158596"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t>Once Logged in, choose the AtRISK Registry icon to begin.</a:t>
            </a:r>
            <a:endParaRPr lang="en-US" sz="2000" b="1" dirty="0"/>
          </a:p>
        </p:txBody>
      </p:sp>
      <p:pic>
        <p:nvPicPr>
          <p:cNvPr id="10" name="Picture 9">
            <a:extLst>
              <a:ext uri="{FF2B5EF4-FFF2-40B4-BE49-F238E27FC236}">
                <a16:creationId xmlns:a16="http://schemas.microsoft.com/office/drawing/2014/main" id="{390D107E-6492-9C44-2A50-C5C2A7DBA340}"/>
              </a:ext>
            </a:extLst>
          </p:cNvPr>
          <p:cNvPicPr>
            <a:picLocks noChangeAspect="1"/>
          </p:cNvPicPr>
          <p:nvPr/>
        </p:nvPicPr>
        <p:blipFill>
          <a:blip r:embed="rId3"/>
          <a:stretch>
            <a:fillRect/>
          </a:stretch>
        </p:blipFill>
        <p:spPr>
          <a:xfrm>
            <a:off x="633120" y="2967486"/>
            <a:ext cx="5732984" cy="3388616"/>
          </a:xfrm>
          <a:prstGeom prst="rect">
            <a:avLst/>
          </a:prstGeom>
        </p:spPr>
      </p:pic>
    </p:spTree>
    <p:extLst>
      <p:ext uri="{BB962C8B-B14F-4D97-AF65-F5344CB8AC3E}">
        <p14:creationId xmlns:p14="http://schemas.microsoft.com/office/powerpoint/2010/main" val="3278115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775E-84B4-6FB9-1470-DC7846F1EF27}"/>
              </a:ext>
            </a:extLst>
          </p:cNvPr>
          <p:cNvSpPr txBox="1">
            <a:spLocks/>
          </p:cNvSpPr>
          <p:nvPr/>
        </p:nvSpPr>
        <p:spPr>
          <a:xfrm>
            <a:off x="256820" y="184501"/>
            <a:ext cx="11360988" cy="188229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Best Practices – Correct input of Room # information!</a:t>
            </a:r>
          </a:p>
          <a:p>
            <a:pPr algn="ctr"/>
            <a:endParaRPr lang="en-US" sz="3200" b="1" dirty="0"/>
          </a:p>
          <a:p>
            <a:pPr algn="ctr"/>
            <a:r>
              <a:rPr lang="en-US" sz="3200" dirty="0"/>
              <a:t>Please work with your IT and/or patient tracking coordinator(s) to include the following information in the “Room #” Field:</a:t>
            </a:r>
          </a:p>
        </p:txBody>
      </p:sp>
      <p:pic>
        <p:nvPicPr>
          <p:cNvPr id="7" name="Picture 6">
            <a:extLst>
              <a:ext uri="{FF2B5EF4-FFF2-40B4-BE49-F238E27FC236}">
                <a16:creationId xmlns:a16="http://schemas.microsoft.com/office/drawing/2014/main" id="{D2B94850-3650-039D-56D4-5DE0DEED82EF}"/>
              </a:ext>
            </a:extLst>
          </p:cNvPr>
          <p:cNvPicPr>
            <a:picLocks noChangeAspect="1"/>
          </p:cNvPicPr>
          <p:nvPr/>
        </p:nvPicPr>
        <p:blipFill>
          <a:blip r:embed="rId2"/>
          <a:stretch>
            <a:fillRect/>
          </a:stretch>
        </p:blipFill>
        <p:spPr>
          <a:xfrm>
            <a:off x="1995587" y="2482606"/>
            <a:ext cx="7883453" cy="4190893"/>
          </a:xfrm>
          <a:prstGeom prst="rect">
            <a:avLst/>
          </a:prstGeom>
        </p:spPr>
      </p:pic>
    </p:spTree>
    <p:extLst>
      <p:ext uri="{BB962C8B-B14F-4D97-AF65-F5344CB8AC3E}">
        <p14:creationId xmlns:p14="http://schemas.microsoft.com/office/powerpoint/2010/main" val="1054985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775E-84B4-6FB9-1470-DC7846F1EF27}"/>
              </a:ext>
            </a:extLst>
          </p:cNvPr>
          <p:cNvSpPr txBox="1">
            <a:spLocks/>
          </p:cNvSpPr>
          <p:nvPr/>
        </p:nvSpPr>
        <p:spPr>
          <a:xfrm>
            <a:off x="256820" y="184501"/>
            <a:ext cx="11360988" cy="159811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Best Practices – Good clinical details!</a:t>
            </a:r>
          </a:p>
          <a:p>
            <a:pPr algn="ctr"/>
            <a:r>
              <a:rPr lang="en-US" sz="3200" dirty="0"/>
              <a:t>Please work with your IT to include the following information in the “History”/ “Diagnosis” Fields:</a:t>
            </a:r>
          </a:p>
        </p:txBody>
      </p:sp>
      <p:pic>
        <p:nvPicPr>
          <p:cNvPr id="9" name="Picture 8">
            <a:extLst>
              <a:ext uri="{FF2B5EF4-FFF2-40B4-BE49-F238E27FC236}">
                <a16:creationId xmlns:a16="http://schemas.microsoft.com/office/drawing/2014/main" id="{7AD31297-2726-2EB0-727E-21A98330BB7A}"/>
              </a:ext>
            </a:extLst>
          </p:cNvPr>
          <p:cNvPicPr>
            <a:picLocks noChangeAspect="1"/>
          </p:cNvPicPr>
          <p:nvPr/>
        </p:nvPicPr>
        <p:blipFill>
          <a:blip r:embed="rId2"/>
          <a:stretch>
            <a:fillRect/>
          </a:stretch>
        </p:blipFill>
        <p:spPr>
          <a:xfrm>
            <a:off x="2175409" y="1782618"/>
            <a:ext cx="7523809" cy="4811219"/>
          </a:xfrm>
          <a:prstGeom prst="rect">
            <a:avLst/>
          </a:prstGeom>
        </p:spPr>
      </p:pic>
    </p:spTree>
    <p:extLst>
      <p:ext uri="{BB962C8B-B14F-4D97-AF65-F5344CB8AC3E}">
        <p14:creationId xmlns:p14="http://schemas.microsoft.com/office/powerpoint/2010/main" val="428183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E8BDE-8465-314D-82FF-C503C23F0AB8}"/>
              </a:ext>
            </a:extLst>
          </p:cNvPr>
          <p:cNvSpPr>
            <a:spLocks noGrp="1"/>
          </p:cNvSpPr>
          <p:nvPr>
            <p:ph type="title"/>
          </p:nvPr>
        </p:nvSpPr>
        <p:spPr>
          <a:xfrm>
            <a:off x="838198" y="547815"/>
            <a:ext cx="5167185" cy="1680519"/>
          </a:xfrm>
        </p:spPr>
        <p:txBody>
          <a:bodyPr>
            <a:normAutofit fontScale="90000"/>
          </a:bodyPr>
          <a:lstStyle/>
          <a:p>
            <a:r>
              <a:rPr lang="en-US" sz="4000"/>
              <a:t>Event Verification and Downloading the Latest Template </a:t>
            </a:r>
            <a:endParaRPr lang="en-US" sz="4000" dirty="0"/>
          </a:p>
        </p:txBody>
      </p:sp>
      <p:sp>
        <p:nvSpPr>
          <p:cNvPr id="3" name="Content Placeholder 2">
            <a:extLst>
              <a:ext uri="{FF2B5EF4-FFF2-40B4-BE49-F238E27FC236}">
                <a16:creationId xmlns:a16="http://schemas.microsoft.com/office/drawing/2014/main" id="{859B339B-0C00-8846-9747-7F68EEFFAFA1}"/>
              </a:ext>
            </a:extLst>
          </p:cNvPr>
          <p:cNvSpPr>
            <a:spLocks noGrp="1"/>
          </p:cNvSpPr>
          <p:nvPr>
            <p:ph idx="1"/>
          </p:nvPr>
        </p:nvSpPr>
        <p:spPr>
          <a:xfrm>
            <a:off x="6186619" y="547815"/>
            <a:ext cx="5178960" cy="1680519"/>
          </a:xfrm>
        </p:spPr>
        <p:txBody>
          <a:bodyPr anchor="ctr">
            <a:normAutofit/>
          </a:bodyPr>
          <a:lstStyle/>
          <a:p>
            <a:pPr>
              <a:buFont typeface="Wingdings" panose="05000000000000000000" pitchFamily="2" charset="2"/>
              <a:buChar char="v"/>
            </a:pPr>
            <a:r>
              <a:rPr lang="en-US" sz="2000" dirty="0"/>
              <a:t>Always check the Event Name and for the latest template in the registry.</a:t>
            </a:r>
          </a:p>
          <a:p>
            <a:endParaRPr lang="en-US" sz="2000" dirty="0"/>
          </a:p>
        </p:txBody>
      </p:sp>
      <p:pic>
        <p:nvPicPr>
          <p:cNvPr id="6" name="Picture 5">
            <a:extLst>
              <a:ext uri="{FF2B5EF4-FFF2-40B4-BE49-F238E27FC236}">
                <a16:creationId xmlns:a16="http://schemas.microsoft.com/office/drawing/2014/main" id="{C49BDED5-5B82-474B-AFD2-A7BA866B07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4175" y="2228334"/>
            <a:ext cx="4022922" cy="3711146"/>
          </a:xfrm>
          <a:prstGeom prst="rect">
            <a:avLst/>
          </a:prstGeom>
        </p:spPr>
      </p:pic>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B74EEA8C-7E2F-E3D8-8CC3-803BEFB7C0E0}"/>
                  </a:ext>
                </a:extLst>
              </p14:cNvPr>
              <p14:cNvContentPartPr/>
              <p14:nvPr/>
            </p14:nvContentPartPr>
            <p14:xfrm>
              <a:off x="10694751" y="388114"/>
              <a:ext cx="1800" cy="360"/>
            </p14:xfrm>
          </p:contentPart>
        </mc:Choice>
        <mc:Fallback xmlns="">
          <p:pic>
            <p:nvPicPr>
              <p:cNvPr id="17" name="Ink 16">
                <a:extLst>
                  <a:ext uri="{FF2B5EF4-FFF2-40B4-BE49-F238E27FC236}">
                    <a16:creationId xmlns:a16="http://schemas.microsoft.com/office/drawing/2014/main" id="{B74EEA8C-7E2F-E3D8-8CC3-803BEFB7C0E0}"/>
                  </a:ext>
                </a:extLst>
              </p:cNvPr>
              <p:cNvPicPr/>
              <p:nvPr/>
            </p:nvPicPr>
            <p:blipFill>
              <a:blip r:embed="rId4"/>
              <a:stretch>
                <a:fillRect/>
              </a:stretch>
            </p:blipFill>
            <p:spPr>
              <a:xfrm>
                <a:off x="10677111" y="370114"/>
                <a:ext cx="37440" cy="36000"/>
              </a:xfrm>
              <a:prstGeom prst="rect">
                <a:avLst/>
              </a:prstGeom>
            </p:spPr>
          </p:pic>
        </mc:Fallback>
      </mc:AlternateContent>
      <p:pic>
        <p:nvPicPr>
          <p:cNvPr id="5" name="Picture 4">
            <a:extLst>
              <a:ext uri="{FF2B5EF4-FFF2-40B4-BE49-F238E27FC236}">
                <a16:creationId xmlns:a16="http://schemas.microsoft.com/office/drawing/2014/main" id="{5262E453-5461-E58F-FABA-BECDC7C07AFC}"/>
              </a:ext>
            </a:extLst>
          </p:cNvPr>
          <p:cNvPicPr>
            <a:picLocks noChangeAspect="1"/>
          </p:cNvPicPr>
          <p:nvPr/>
        </p:nvPicPr>
        <p:blipFill>
          <a:blip r:embed="rId5"/>
          <a:stretch>
            <a:fillRect/>
          </a:stretch>
        </p:blipFill>
        <p:spPr>
          <a:xfrm>
            <a:off x="871613" y="2186346"/>
            <a:ext cx="5346108" cy="3885629"/>
          </a:xfrm>
          <a:prstGeom prst="rect">
            <a:avLst/>
          </a:prstGeom>
        </p:spPr>
      </p:pic>
    </p:spTree>
    <p:extLst>
      <p:ext uri="{BB962C8B-B14F-4D97-AF65-F5344CB8AC3E}">
        <p14:creationId xmlns:p14="http://schemas.microsoft.com/office/powerpoint/2010/main" val="257491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8092-2678-E148-A331-A2EE5F9495DC}"/>
              </a:ext>
            </a:extLst>
          </p:cNvPr>
          <p:cNvSpPr>
            <a:spLocks noGrp="1"/>
          </p:cNvSpPr>
          <p:nvPr>
            <p:ph type="title"/>
          </p:nvPr>
        </p:nvSpPr>
        <p:spPr/>
        <p:txBody>
          <a:bodyPr/>
          <a:lstStyle/>
          <a:p>
            <a:r>
              <a:rPr lang="en-US" dirty="0"/>
              <a:t>Download to a folder you can find or your desktop!</a:t>
            </a:r>
          </a:p>
        </p:txBody>
      </p:sp>
      <p:pic>
        <p:nvPicPr>
          <p:cNvPr id="10" name="Content Placeholder 9">
            <a:extLst>
              <a:ext uri="{FF2B5EF4-FFF2-40B4-BE49-F238E27FC236}">
                <a16:creationId xmlns:a16="http://schemas.microsoft.com/office/drawing/2014/main" id="{612DD731-0DD4-D045-B435-D6CA5516A6BB}"/>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8299" b="14565"/>
          <a:stretch/>
        </p:blipFill>
        <p:spPr>
          <a:xfrm>
            <a:off x="378589" y="1617785"/>
            <a:ext cx="8877309" cy="1947507"/>
          </a:xfrm>
          <a:prstGeom prst="rect">
            <a:avLst/>
          </a:prstGeom>
        </p:spPr>
      </p:pic>
      <p:grpSp>
        <p:nvGrpSpPr>
          <p:cNvPr id="6" name="Group 5">
            <a:extLst>
              <a:ext uri="{FF2B5EF4-FFF2-40B4-BE49-F238E27FC236}">
                <a16:creationId xmlns:a16="http://schemas.microsoft.com/office/drawing/2014/main" id="{2BA83BBF-9B93-01D5-C231-202735A33864}"/>
              </a:ext>
            </a:extLst>
          </p:cNvPr>
          <p:cNvGrpSpPr/>
          <p:nvPr/>
        </p:nvGrpSpPr>
        <p:grpSpPr>
          <a:xfrm>
            <a:off x="2390461" y="3154415"/>
            <a:ext cx="4471422" cy="3338460"/>
            <a:chOff x="6118399" y="2973494"/>
            <a:chExt cx="4471422" cy="3338460"/>
          </a:xfrm>
        </p:grpSpPr>
        <p:pic>
          <p:nvPicPr>
            <p:cNvPr id="5" name="Picture 4">
              <a:extLst>
                <a:ext uri="{FF2B5EF4-FFF2-40B4-BE49-F238E27FC236}">
                  <a16:creationId xmlns:a16="http://schemas.microsoft.com/office/drawing/2014/main" id="{0071BA0B-36E3-E3A6-5963-161D51E274C9}"/>
                </a:ext>
              </a:extLst>
            </p:cNvPr>
            <p:cNvPicPr>
              <a:picLocks noChangeAspect="1"/>
            </p:cNvPicPr>
            <p:nvPr/>
          </p:nvPicPr>
          <p:blipFill>
            <a:blip r:embed="rId3"/>
            <a:stretch>
              <a:fillRect/>
            </a:stretch>
          </p:blipFill>
          <p:spPr>
            <a:xfrm>
              <a:off x="6118399" y="2973494"/>
              <a:ext cx="4471422" cy="3338460"/>
            </a:xfrm>
            <a:prstGeom prst="rect">
              <a:avLst/>
            </a:prstGeom>
          </p:spPr>
        </p:pic>
        <p:cxnSp>
          <p:nvCxnSpPr>
            <p:cNvPr id="13" name="Straight Arrow Connector 12">
              <a:extLst>
                <a:ext uri="{FF2B5EF4-FFF2-40B4-BE49-F238E27FC236}">
                  <a16:creationId xmlns:a16="http://schemas.microsoft.com/office/drawing/2014/main" id="{14231871-C9DF-8B41-ACA7-7EE61FDB024E}"/>
                </a:ext>
              </a:extLst>
            </p:cNvPr>
            <p:cNvCxnSpPr/>
            <p:nvPr/>
          </p:nvCxnSpPr>
          <p:spPr>
            <a:xfrm flipH="1">
              <a:off x="7076204" y="4817954"/>
              <a:ext cx="1041817" cy="1095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6491780-2095-9041-BD46-53FE225C769F}"/>
                </a:ext>
              </a:extLst>
            </p:cNvPr>
            <p:cNvSpPr txBox="1"/>
            <p:nvPr/>
          </p:nvSpPr>
          <p:spPr>
            <a:xfrm>
              <a:off x="6842927" y="4126205"/>
              <a:ext cx="3491823" cy="646331"/>
            </a:xfrm>
            <a:prstGeom prst="rect">
              <a:avLst/>
            </a:prstGeom>
            <a:noFill/>
          </p:spPr>
          <p:txBody>
            <a:bodyPr wrap="square" rtlCol="0">
              <a:spAutoFit/>
            </a:bodyPr>
            <a:lstStyle/>
            <a:p>
              <a:r>
                <a:rPr lang="en-US" dirty="0"/>
                <a:t>The template will download at bottom of the screen:  </a:t>
              </a:r>
            </a:p>
          </p:txBody>
        </p:sp>
      </p:grpSp>
    </p:spTree>
    <p:extLst>
      <p:ext uri="{BB962C8B-B14F-4D97-AF65-F5344CB8AC3E}">
        <p14:creationId xmlns:p14="http://schemas.microsoft.com/office/powerpoint/2010/main" val="378980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6158-2841-6049-8F25-07FF3246864D}"/>
              </a:ext>
            </a:extLst>
          </p:cNvPr>
          <p:cNvSpPr>
            <a:spLocks noGrp="1"/>
          </p:cNvSpPr>
          <p:nvPr>
            <p:ph type="title"/>
          </p:nvPr>
        </p:nvSpPr>
        <p:spPr>
          <a:xfrm>
            <a:off x="423281" y="464586"/>
            <a:ext cx="4712855" cy="1457080"/>
          </a:xfrm>
        </p:spPr>
        <p:txBody>
          <a:bodyPr>
            <a:normAutofit/>
          </a:bodyPr>
          <a:lstStyle/>
          <a:p>
            <a:r>
              <a:rPr lang="en-US" dirty="0"/>
              <a:t>Priority Fields: </a:t>
            </a:r>
            <a:br>
              <a:rPr lang="en-US" dirty="0"/>
            </a:br>
            <a:r>
              <a:rPr lang="en-US" sz="2000" dirty="0"/>
              <a:t>Align with </a:t>
            </a:r>
            <a:r>
              <a:rPr lang="en-US" sz="2000" b="1" dirty="0"/>
              <a:t>Attachment A </a:t>
            </a:r>
            <a:r>
              <a:rPr lang="en-US" sz="2000" dirty="0"/>
              <a:t>of the user guide. </a:t>
            </a:r>
            <a:endParaRPr lang="en-US" i="1" dirty="0">
              <a:highlight>
                <a:srgbClr val="FFFF00"/>
              </a:highlight>
            </a:endParaRPr>
          </a:p>
        </p:txBody>
      </p:sp>
      <p:sp>
        <p:nvSpPr>
          <p:cNvPr id="6" name="TextBox 5">
            <a:extLst>
              <a:ext uri="{FF2B5EF4-FFF2-40B4-BE49-F238E27FC236}">
                <a16:creationId xmlns:a16="http://schemas.microsoft.com/office/drawing/2014/main" id="{7A1968E5-DF5C-454F-B029-CC7C3738D20E}"/>
              </a:ext>
            </a:extLst>
          </p:cNvPr>
          <p:cNvSpPr txBox="1"/>
          <p:nvPr/>
        </p:nvSpPr>
        <p:spPr>
          <a:xfrm>
            <a:off x="5061528" y="316955"/>
            <a:ext cx="6954982" cy="4247317"/>
          </a:xfrm>
          <a:prstGeom prst="rect">
            <a:avLst/>
          </a:prstGeom>
          <a:noFill/>
        </p:spPr>
        <p:txBody>
          <a:bodyPr wrap="square" rtlCol="0">
            <a:spAutoFit/>
          </a:bodyPr>
          <a:lstStyle/>
          <a:p>
            <a:r>
              <a:rPr lang="en-US" dirty="0"/>
              <a:t>Several fields are self explanatory and can be cut and pasted using the EPIC download file, if that process is automated for your facility:</a:t>
            </a:r>
          </a:p>
          <a:p>
            <a:pPr marL="742950" lvl="1" indent="-285750">
              <a:buFont typeface="Courier New" panose="02070309020205020404" pitchFamily="49" charset="0"/>
              <a:buChar char="o"/>
            </a:pPr>
            <a:r>
              <a:rPr lang="en-US" dirty="0">
                <a:solidFill>
                  <a:schemeClr val="accent1">
                    <a:lumMod val="75000"/>
                  </a:schemeClr>
                </a:solidFill>
              </a:rPr>
              <a:t>Last Name</a:t>
            </a:r>
          </a:p>
          <a:p>
            <a:pPr marL="742950" lvl="1" indent="-285750">
              <a:buFont typeface="Courier New" panose="02070309020205020404" pitchFamily="49" charset="0"/>
              <a:buChar char="o"/>
            </a:pPr>
            <a:r>
              <a:rPr lang="en-US" dirty="0">
                <a:solidFill>
                  <a:schemeClr val="accent1">
                    <a:lumMod val="75000"/>
                  </a:schemeClr>
                </a:solidFill>
              </a:rPr>
              <a:t>First Name </a:t>
            </a:r>
          </a:p>
          <a:p>
            <a:pPr marL="742950" lvl="1" indent="-285750">
              <a:buFont typeface="Courier New" panose="02070309020205020404" pitchFamily="49" charset="0"/>
              <a:buChar char="o"/>
            </a:pPr>
            <a:r>
              <a:rPr lang="en-US" dirty="0">
                <a:solidFill>
                  <a:schemeClr val="accent1">
                    <a:lumMod val="75000"/>
                  </a:schemeClr>
                </a:solidFill>
              </a:rPr>
              <a:t>Medical Record Number</a:t>
            </a:r>
          </a:p>
          <a:p>
            <a:pPr marL="742950" lvl="1" indent="-285750">
              <a:buFont typeface="Courier New" panose="02070309020205020404" pitchFamily="49" charset="0"/>
              <a:buChar char="o"/>
            </a:pPr>
            <a:r>
              <a:rPr lang="en-US" dirty="0">
                <a:solidFill>
                  <a:schemeClr val="accent1">
                    <a:lumMod val="75000"/>
                  </a:schemeClr>
                </a:solidFill>
              </a:rPr>
              <a:t>Gender</a:t>
            </a:r>
          </a:p>
          <a:p>
            <a:pPr marL="742950" lvl="1" indent="-285750">
              <a:buFont typeface="Courier New" panose="02070309020205020404" pitchFamily="49" charset="0"/>
              <a:buChar char="o"/>
            </a:pPr>
            <a:r>
              <a:rPr lang="en-US" dirty="0">
                <a:solidFill>
                  <a:schemeClr val="accent1">
                    <a:lumMod val="75000"/>
                  </a:schemeClr>
                </a:solidFill>
              </a:rPr>
              <a:t>History </a:t>
            </a:r>
            <a:r>
              <a:rPr lang="en-US" dirty="0"/>
              <a:t>– includes information such as dialysis and medical equipment dependencies</a:t>
            </a:r>
          </a:p>
          <a:p>
            <a:pPr marL="742950" lvl="1" indent="-285750">
              <a:buFont typeface="Courier New" panose="02070309020205020404" pitchFamily="49" charset="0"/>
              <a:buChar char="o"/>
            </a:pPr>
            <a:r>
              <a:rPr lang="en-US" dirty="0">
                <a:solidFill>
                  <a:schemeClr val="accent1">
                    <a:lumMod val="75000"/>
                  </a:schemeClr>
                </a:solidFill>
              </a:rPr>
              <a:t>Room number </a:t>
            </a:r>
            <a:r>
              <a:rPr lang="en-US" dirty="0"/>
              <a:t>– unit type + room #</a:t>
            </a:r>
          </a:p>
          <a:p>
            <a:pPr marL="742950" lvl="1" indent="-285750">
              <a:buFont typeface="Courier New" panose="02070309020205020404" pitchFamily="49" charset="0"/>
              <a:buChar char="o"/>
            </a:pPr>
            <a:r>
              <a:rPr lang="en-US" dirty="0">
                <a:solidFill>
                  <a:schemeClr val="accent1">
                    <a:lumMod val="75000"/>
                  </a:schemeClr>
                </a:solidFill>
              </a:rPr>
              <a:t>Weight </a:t>
            </a:r>
            <a:r>
              <a:rPr lang="en-US" dirty="0"/>
              <a:t>(defaults to lbs.)</a:t>
            </a:r>
          </a:p>
          <a:p>
            <a:pPr marL="742950" lvl="1" indent="-285750">
              <a:buFont typeface="Courier New" panose="02070309020205020404" pitchFamily="49" charset="0"/>
              <a:buChar char="o"/>
            </a:pPr>
            <a:r>
              <a:rPr lang="en-US" dirty="0">
                <a:solidFill>
                  <a:schemeClr val="accent1">
                    <a:lumMod val="75000"/>
                  </a:schemeClr>
                </a:solidFill>
              </a:rPr>
              <a:t>DOB</a:t>
            </a:r>
          </a:p>
          <a:p>
            <a:pPr marL="742950" lvl="1" indent="-285750">
              <a:buFont typeface="Courier New" panose="02070309020205020404" pitchFamily="49" charset="0"/>
              <a:buChar char="o"/>
            </a:pPr>
            <a:r>
              <a:rPr lang="en-US" dirty="0">
                <a:solidFill>
                  <a:schemeClr val="accent1">
                    <a:lumMod val="75000"/>
                  </a:schemeClr>
                </a:solidFill>
              </a:rPr>
              <a:t>Diagnosis </a:t>
            </a:r>
            <a:r>
              <a:rPr lang="en-US" dirty="0"/>
              <a:t>– including vent, cardiac monitor or other electric devices</a:t>
            </a:r>
          </a:p>
          <a:p>
            <a:pPr marL="742950" lvl="1" indent="-285750">
              <a:buFont typeface="Courier New" panose="02070309020205020404" pitchFamily="49" charset="0"/>
              <a:buChar char="o"/>
            </a:pPr>
            <a:r>
              <a:rPr lang="en-US" dirty="0">
                <a:solidFill>
                  <a:schemeClr val="accent1">
                    <a:lumMod val="75000"/>
                  </a:schemeClr>
                </a:solidFill>
              </a:rPr>
              <a:t>Disposition – </a:t>
            </a:r>
            <a:r>
              <a:rPr lang="en-US" dirty="0"/>
              <a:t>this will default to “Shelter in Place” and can be managed individually or in bulk after initial upload </a:t>
            </a:r>
          </a:p>
        </p:txBody>
      </p:sp>
      <p:pic>
        <p:nvPicPr>
          <p:cNvPr id="8" name="Content Placeholder 7">
            <a:extLst>
              <a:ext uri="{FF2B5EF4-FFF2-40B4-BE49-F238E27FC236}">
                <a16:creationId xmlns:a16="http://schemas.microsoft.com/office/drawing/2014/main" id="{A2D0ED81-C384-B24C-8922-4A3639C07C7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15744" y="4787855"/>
            <a:ext cx="10515600" cy="731813"/>
          </a:xfrm>
          <a:prstGeom prst="rect">
            <a:avLst/>
          </a:prstGeom>
          <a:ln>
            <a:solidFill>
              <a:schemeClr val="accent1">
                <a:alpha val="96000"/>
              </a:schemeClr>
            </a:solidFill>
          </a:ln>
          <a:effectLst>
            <a:softEdge rad="0"/>
          </a:effectLst>
        </p:spPr>
      </p:pic>
      <p:sp>
        <p:nvSpPr>
          <p:cNvPr id="3" name="Title 1">
            <a:extLst>
              <a:ext uri="{FF2B5EF4-FFF2-40B4-BE49-F238E27FC236}">
                <a16:creationId xmlns:a16="http://schemas.microsoft.com/office/drawing/2014/main" id="{991FB132-B37B-C435-AB96-BA15430C6C7F}"/>
              </a:ext>
            </a:extLst>
          </p:cNvPr>
          <p:cNvSpPr txBox="1">
            <a:spLocks/>
          </p:cNvSpPr>
          <p:nvPr/>
        </p:nvSpPr>
        <p:spPr>
          <a:xfrm>
            <a:off x="1016872" y="5730632"/>
            <a:ext cx="9713344"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Reminder!  Save your completed file in an easily remembered file.  </a:t>
            </a:r>
            <a:r>
              <a:rPr lang="en-US" sz="2800" b="1" i="1" dirty="0"/>
              <a:t>Suggestion, save it to “Desktop”.</a:t>
            </a:r>
          </a:p>
        </p:txBody>
      </p:sp>
    </p:spTree>
    <p:extLst>
      <p:ext uri="{BB962C8B-B14F-4D97-AF65-F5344CB8AC3E}">
        <p14:creationId xmlns:p14="http://schemas.microsoft.com/office/powerpoint/2010/main" val="186819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775E-84B4-6FB9-1470-DC7846F1EF27}"/>
              </a:ext>
            </a:extLst>
          </p:cNvPr>
          <p:cNvSpPr txBox="1">
            <a:spLocks/>
          </p:cNvSpPr>
          <p:nvPr/>
        </p:nvSpPr>
        <p:spPr>
          <a:xfrm>
            <a:off x="276046" y="473162"/>
            <a:ext cx="11360988" cy="54475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t>Uploading Patient Census</a:t>
            </a:r>
            <a:endParaRPr lang="en-US" sz="3200" b="1" dirty="0"/>
          </a:p>
        </p:txBody>
      </p:sp>
      <p:pic>
        <p:nvPicPr>
          <p:cNvPr id="8" name="Picture 7">
            <a:extLst>
              <a:ext uri="{FF2B5EF4-FFF2-40B4-BE49-F238E27FC236}">
                <a16:creationId xmlns:a16="http://schemas.microsoft.com/office/drawing/2014/main" id="{E2F3A404-6FE2-DE70-4427-018C99BCD91B}"/>
              </a:ext>
            </a:extLst>
          </p:cNvPr>
          <p:cNvPicPr>
            <a:picLocks noChangeAspect="1"/>
          </p:cNvPicPr>
          <p:nvPr/>
        </p:nvPicPr>
        <p:blipFill>
          <a:blip r:embed="rId2"/>
          <a:stretch>
            <a:fillRect/>
          </a:stretch>
        </p:blipFill>
        <p:spPr>
          <a:xfrm>
            <a:off x="6096000" y="1564383"/>
            <a:ext cx="4899892" cy="4134453"/>
          </a:xfrm>
          <a:prstGeom prst="rect">
            <a:avLst/>
          </a:prstGeom>
        </p:spPr>
      </p:pic>
      <p:pic>
        <p:nvPicPr>
          <p:cNvPr id="5" name="Picture 4">
            <a:extLst>
              <a:ext uri="{FF2B5EF4-FFF2-40B4-BE49-F238E27FC236}">
                <a16:creationId xmlns:a16="http://schemas.microsoft.com/office/drawing/2014/main" id="{D8B16C0B-1EBF-0736-29D6-B3889F5CFA42}"/>
              </a:ext>
            </a:extLst>
          </p:cNvPr>
          <p:cNvPicPr>
            <a:picLocks noChangeAspect="1"/>
          </p:cNvPicPr>
          <p:nvPr/>
        </p:nvPicPr>
        <p:blipFill>
          <a:blip r:embed="rId3"/>
          <a:stretch>
            <a:fillRect/>
          </a:stretch>
        </p:blipFill>
        <p:spPr>
          <a:xfrm>
            <a:off x="276046" y="1602113"/>
            <a:ext cx="5719312" cy="4733925"/>
          </a:xfrm>
          <a:prstGeom prst="rect">
            <a:avLst/>
          </a:prstGeom>
        </p:spPr>
      </p:pic>
    </p:spTree>
    <p:extLst>
      <p:ext uri="{BB962C8B-B14F-4D97-AF65-F5344CB8AC3E}">
        <p14:creationId xmlns:p14="http://schemas.microsoft.com/office/powerpoint/2010/main" val="311518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775E-84B4-6FB9-1470-DC7846F1EF27}"/>
              </a:ext>
            </a:extLst>
          </p:cNvPr>
          <p:cNvSpPr txBox="1">
            <a:spLocks/>
          </p:cNvSpPr>
          <p:nvPr/>
        </p:nvSpPr>
        <p:spPr>
          <a:xfrm>
            <a:off x="276046" y="473162"/>
            <a:ext cx="11360988" cy="54475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Validating Upload </a:t>
            </a:r>
          </a:p>
        </p:txBody>
      </p:sp>
      <p:pic>
        <p:nvPicPr>
          <p:cNvPr id="7" name="Picture 6">
            <a:extLst>
              <a:ext uri="{FF2B5EF4-FFF2-40B4-BE49-F238E27FC236}">
                <a16:creationId xmlns:a16="http://schemas.microsoft.com/office/drawing/2014/main" id="{20585BB1-86BA-688A-7601-CE3E432C94DE}"/>
              </a:ext>
            </a:extLst>
          </p:cNvPr>
          <p:cNvPicPr>
            <a:picLocks noChangeAspect="1"/>
          </p:cNvPicPr>
          <p:nvPr/>
        </p:nvPicPr>
        <p:blipFill>
          <a:blip r:embed="rId2"/>
          <a:stretch>
            <a:fillRect/>
          </a:stretch>
        </p:blipFill>
        <p:spPr>
          <a:xfrm>
            <a:off x="276046" y="1466492"/>
            <a:ext cx="4641011" cy="3209524"/>
          </a:xfrm>
          <a:prstGeom prst="rect">
            <a:avLst/>
          </a:prstGeom>
        </p:spPr>
      </p:pic>
      <p:sp>
        <p:nvSpPr>
          <p:cNvPr id="9" name="TextBox 8">
            <a:extLst>
              <a:ext uri="{FF2B5EF4-FFF2-40B4-BE49-F238E27FC236}">
                <a16:creationId xmlns:a16="http://schemas.microsoft.com/office/drawing/2014/main" id="{A094D070-F350-801F-8535-F79305590D51}"/>
              </a:ext>
            </a:extLst>
          </p:cNvPr>
          <p:cNvSpPr txBox="1"/>
          <p:nvPr/>
        </p:nvSpPr>
        <p:spPr>
          <a:xfrm>
            <a:off x="138023" y="1189841"/>
            <a:ext cx="4477109" cy="369332"/>
          </a:xfrm>
          <a:prstGeom prst="rect">
            <a:avLst/>
          </a:prstGeom>
          <a:noFill/>
        </p:spPr>
        <p:txBody>
          <a:bodyPr wrap="square" rtlCol="0">
            <a:spAutoFit/>
          </a:bodyPr>
          <a:lstStyle/>
          <a:p>
            <a:r>
              <a:rPr lang="en-US" dirty="0"/>
              <a:t>Initial Upload: </a:t>
            </a:r>
          </a:p>
        </p:txBody>
      </p:sp>
      <p:pic>
        <p:nvPicPr>
          <p:cNvPr id="11" name="Picture 10">
            <a:extLst>
              <a:ext uri="{FF2B5EF4-FFF2-40B4-BE49-F238E27FC236}">
                <a16:creationId xmlns:a16="http://schemas.microsoft.com/office/drawing/2014/main" id="{07F589E9-FE4E-8694-2FFC-D833E1E2A71F}"/>
              </a:ext>
            </a:extLst>
          </p:cNvPr>
          <p:cNvPicPr>
            <a:picLocks noChangeAspect="1"/>
          </p:cNvPicPr>
          <p:nvPr/>
        </p:nvPicPr>
        <p:blipFill>
          <a:blip r:embed="rId3"/>
          <a:stretch>
            <a:fillRect/>
          </a:stretch>
        </p:blipFill>
        <p:spPr>
          <a:xfrm>
            <a:off x="6580952" y="2629033"/>
            <a:ext cx="4399471" cy="2046983"/>
          </a:xfrm>
          <a:prstGeom prst="rect">
            <a:avLst/>
          </a:prstGeom>
        </p:spPr>
      </p:pic>
      <p:sp>
        <p:nvSpPr>
          <p:cNvPr id="13" name="TextBox 12">
            <a:extLst>
              <a:ext uri="{FF2B5EF4-FFF2-40B4-BE49-F238E27FC236}">
                <a16:creationId xmlns:a16="http://schemas.microsoft.com/office/drawing/2014/main" id="{74F374E5-E375-D289-A77A-F9ABCE0CF685}"/>
              </a:ext>
            </a:extLst>
          </p:cNvPr>
          <p:cNvSpPr txBox="1"/>
          <p:nvPr/>
        </p:nvSpPr>
        <p:spPr>
          <a:xfrm>
            <a:off x="1078302" y="5289585"/>
            <a:ext cx="9368287" cy="1200329"/>
          </a:xfrm>
          <a:prstGeom prst="rect">
            <a:avLst/>
          </a:prstGeom>
          <a:noFill/>
        </p:spPr>
        <p:txBody>
          <a:bodyPr wrap="square" rtlCol="0">
            <a:spAutoFit/>
          </a:bodyPr>
          <a:lstStyle/>
          <a:p>
            <a:r>
              <a:rPr lang="en-US" dirty="0"/>
              <a:t>NOTE:</a:t>
            </a:r>
          </a:p>
          <a:p>
            <a:pPr marL="285750" indent="-285750">
              <a:buFont typeface="Arial" panose="020B0604020202020204" pitchFamily="34" charset="0"/>
              <a:buChar char="•"/>
            </a:pPr>
            <a:r>
              <a:rPr lang="en-US" dirty="0"/>
              <a:t>“Update Current Patients” will update data in fields in previously uploaded patients.</a:t>
            </a:r>
          </a:p>
          <a:p>
            <a:pPr marL="285750" indent="-285750">
              <a:buFont typeface="Arial" panose="020B0604020202020204" pitchFamily="34" charset="0"/>
              <a:buChar char="•"/>
            </a:pPr>
            <a:r>
              <a:rPr lang="en-US" dirty="0"/>
              <a:t>“Replace Current Patients” will replace the ENTIRE file. </a:t>
            </a:r>
          </a:p>
          <a:p>
            <a:pPr marL="285750" indent="-285750">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C5A171AF-0C8D-1A2D-5F76-D5356ED9B820}"/>
              </a:ext>
            </a:extLst>
          </p:cNvPr>
          <p:cNvSpPr txBox="1"/>
          <p:nvPr/>
        </p:nvSpPr>
        <p:spPr>
          <a:xfrm>
            <a:off x="6542134" y="1631487"/>
            <a:ext cx="4477109" cy="923330"/>
          </a:xfrm>
          <a:prstGeom prst="rect">
            <a:avLst/>
          </a:prstGeom>
          <a:noFill/>
        </p:spPr>
        <p:txBody>
          <a:bodyPr wrap="square" rtlCol="0">
            <a:spAutoFit/>
          </a:bodyPr>
          <a:lstStyle/>
          <a:p>
            <a:r>
              <a:rPr lang="en-US" dirty="0"/>
              <a:t>Changes made to initial patients, uploaded patient template again “Update Current Patients” selected:</a:t>
            </a:r>
          </a:p>
        </p:txBody>
      </p:sp>
    </p:spTree>
    <p:extLst>
      <p:ext uri="{BB962C8B-B14F-4D97-AF65-F5344CB8AC3E}">
        <p14:creationId xmlns:p14="http://schemas.microsoft.com/office/powerpoint/2010/main" val="268216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775E-84B4-6FB9-1470-DC7846F1EF27}"/>
              </a:ext>
            </a:extLst>
          </p:cNvPr>
          <p:cNvSpPr txBox="1">
            <a:spLocks/>
          </p:cNvSpPr>
          <p:nvPr/>
        </p:nvSpPr>
        <p:spPr>
          <a:xfrm>
            <a:off x="276046" y="473162"/>
            <a:ext cx="11360988" cy="54475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Editing Individual Patient Information / Searching and Filtering</a:t>
            </a:r>
          </a:p>
          <a:p>
            <a:pPr algn="ctr"/>
            <a:endParaRPr lang="en-US" sz="3200" b="1" dirty="0"/>
          </a:p>
        </p:txBody>
      </p:sp>
      <p:pic>
        <p:nvPicPr>
          <p:cNvPr id="7" name="Picture 6">
            <a:extLst>
              <a:ext uri="{FF2B5EF4-FFF2-40B4-BE49-F238E27FC236}">
                <a16:creationId xmlns:a16="http://schemas.microsoft.com/office/drawing/2014/main" id="{5F3F40B8-D68D-EFE8-2BA3-133326A46A8C}"/>
              </a:ext>
            </a:extLst>
          </p:cNvPr>
          <p:cNvPicPr>
            <a:picLocks noChangeAspect="1"/>
          </p:cNvPicPr>
          <p:nvPr/>
        </p:nvPicPr>
        <p:blipFill>
          <a:blip r:embed="rId2"/>
          <a:stretch>
            <a:fillRect/>
          </a:stretch>
        </p:blipFill>
        <p:spPr>
          <a:xfrm>
            <a:off x="7421450" y="3157208"/>
            <a:ext cx="4628571" cy="961905"/>
          </a:xfrm>
          <a:prstGeom prst="rect">
            <a:avLst/>
          </a:prstGeom>
        </p:spPr>
      </p:pic>
      <p:sp>
        <p:nvSpPr>
          <p:cNvPr id="9" name="TextBox 8">
            <a:extLst>
              <a:ext uri="{FF2B5EF4-FFF2-40B4-BE49-F238E27FC236}">
                <a16:creationId xmlns:a16="http://schemas.microsoft.com/office/drawing/2014/main" id="{33CBCC58-D98B-B196-19B9-6A6ACDDB24DC}"/>
              </a:ext>
            </a:extLst>
          </p:cNvPr>
          <p:cNvSpPr txBox="1"/>
          <p:nvPr/>
        </p:nvSpPr>
        <p:spPr>
          <a:xfrm>
            <a:off x="7887855" y="4878177"/>
            <a:ext cx="323272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You must always scroll to the end of the row to post changes!</a:t>
            </a:r>
          </a:p>
        </p:txBody>
      </p:sp>
      <p:cxnSp>
        <p:nvCxnSpPr>
          <p:cNvPr id="11" name="Straight Arrow Connector 10">
            <a:extLst>
              <a:ext uri="{FF2B5EF4-FFF2-40B4-BE49-F238E27FC236}">
                <a16:creationId xmlns:a16="http://schemas.microsoft.com/office/drawing/2014/main" id="{336BB3EF-3FAD-317E-95AD-BE5F58E1A9B9}"/>
              </a:ext>
            </a:extLst>
          </p:cNvPr>
          <p:cNvCxnSpPr>
            <a:cxnSpLocks/>
          </p:cNvCxnSpPr>
          <p:nvPr/>
        </p:nvCxnSpPr>
        <p:spPr>
          <a:xfrm flipV="1">
            <a:off x="10412083" y="4119113"/>
            <a:ext cx="699872" cy="69442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965432DC-8E46-4268-BC2C-EA93E11E0102}"/>
              </a:ext>
            </a:extLst>
          </p:cNvPr>
          <p:cNvPicPr>
            <a:picLocks noChangeAspect="1"/>
          </p:cNvPicPr>
          <p:nvPr/>
        </p:nvPicPr>
        <p:blipFill>
          <a:blip r:embed="rId3"/>
          <a:stretch>
            <a:fillRect/>
          </a:stretch>
        </p:blipFill>
        <p:spPr>
          <a:xfrm>
            <a:off x="17396" y="1529491"/>
            <a:ext cx="7304762" cy="4838095"/>
          </a:xfrm>
          <a:prstGeom prst="rect">
            <a:avLst/>
          </a:prstGeom>
        </p:spPr>
      </p:pic>
    </p:spTree>
    <p:extLst>
      <p:ext uri="{BB962C8B-B14F-4D97-AF65-F5344CB8AC3E}">
        <p14:creationId xmlns:p14="http://schemas.microsoft.com/office/powerpoint/2010/main" val="203680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61AA29-847C-2BBA-61CD-8F9289989AC9}"/>
              </a:ext>
            </a:extLst>
          </p:cNvPr>
          <p:cNvSpPr>
            <a:spLocks noGrp="1"/>
          </p:cNvSpPr>
          <p:nvPr>
            <p:ph type="subTitle" idx="1"/>
          </p:nvPr>
        </p:nvSpPr>
        <p:spPr>
          <a:xfrm>
            <a:off x="1699364" y="2787846"/>
            <a:ext cx="9144000" cy="1182905"/>
          </a:xfrm>
        </p:spPr>
        <p:txBody>
          <a:bodyPr>
            <a:normAutofit/>
          </a:bodyPr>
          <a:lstStyle/>
          <a:p>
            <a:r>
              <a:rPr lang="en-US" sz="4000" b="1" dirty="0"/>
              <a:t>In-State Movement Specifications</a:t>
            </a:r>
          </a:p>
        </p:txBody>
      </p:sp>
      <p:pic>
        <p:nvPicPr>
          <p:cNvPr id="5" name="Picture 4">
            <a:extLst>
              <a:ext uri="{FF2B5EF4-FFF2-40B4-BE49-F238E27FC236}">
                <a16:creationId xmlns:a16="http://schemas.microsoft.com/office/drawing/2014/main" id="{126F7EAC-A314-E138-907B-7D31FE6EE5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311" y="372649"/>
            <a:ext cx="3108511" cy="679537"/>
          </a:xfrm>
          <a:prstGeom prst="rect">
            <a:avLst/>
          </a:prstGeom>
          <a:noFill/>
          <a:ln>
            <a:noFill/>
          </a:ln>
        </p:spPr>
      </p:pic>
      <p:sp>
        <p:nvSpPr>
          <p:cNvPr id="2" name="TextBox 1">
            <a:extLst>
              <a:ext uri="{FF2B5EF4-FFF2-40B4-BE49-F238E27FC236}">
                <a16:creationId xmlns:a16="http://schemas.microsoft.com/office/drawing/2014/main" id="{8BF983F1-4596-F5F7-7B0E-F9D1A003B7F8}"/>
              </a:ext>
            </a:extLst>
          </p:cNvPr>
          <p:cNvSpPr txBox="1"/>
          <p:nvPr/>
        </p:nvSpPr>
        <p:spPr>
          <a:xfrm>
            <a:off x="513566" y="4638692"/>
            <a:ext cx="5482225" cy="1846659"/>
          </a:xfrm>
          <a:prstGeom prst="rect">
            <a:avLst/>
          </a:prstGeom>
          <a:noFill/>
        </p:spPr>
        <p:txBody>
          <a:bodyPr wrap="square" rtlCol="0">
            <a:spAutoFit/>
          </a:bodyPr>
          <a:lstStyle/>
          <a:p>
            <a:r>
              <a:rPr lang="en-US" sz="2400" b="1" dirty="0"/>
              <a:t>Applies to:</a:t>
            </a:r>
          </a:p>
          <a:p>
            <a:pPr marL="571500" indent="-571500">
              <a:buFont typeface="Arial" panose="020B0604020202020204" pitchFamily="34" charset="0"/>
              <a:buChar char="•"/>
            </a:pPr>
            <a:r>
              <a:rPr lang="en-US" sz="2400" dirty="0"/>
              <a:t>Movement within systems</a:t>
            </a:r>
          </a:p>
          <a:p>
            <a:pPr marL="571500" indent="-571500">
              <a:buFont typeface="Arial" panose="020B0604020202020204" pitchFamily="34" charset="0"/>
              <a:buChar char="•"/>
            </a:pPr>
            <a:r>
              <a:rPr lang="en-US" sz="2400" dirty="0"/>
              <a:t>Transfers according to hospital plans</a:t>
            </a:r>
          </a:p>
          <a:p>
            <a:pPr marL="571500" indent="-571500">
              <a:buFont typeface="Arial" panose="020B0604020202020204" pitchFamily="34" charset="0"/>
              <a:buChar char="•"/>
            </a:pPr>
            <a:r>
              <a:rPr lang="en-US" sz="2400" dirty="0"/>
              <a:t>State and DRC Assisted placement</a:t>
            </a:r>
          </a:p>
          <a:p>
            <a:endParaRPr lang="en-US" dirty="0"/>
          </a:p>
        </p:txBody>
      </p:sp>
    </p:spTree>
    <p:extLst>
      <p:ext uri="{BB962C8B-B14F-4D97-AF65-F5344CB8AC3E}">
        <p14:creationId xmlns:p14="http://schemas.microsoft.com/office/powerpoint/2010/main" val="105042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de58415-a115-40f5-8a03-fe4dfd7fdda4">
      <Terms xmlns="http://schemas.microsoft.com/office/infopath/2007/PartnerControls"/>
    </lcf76f155ced4ddcb4097134ff3c332f>
    <_ip_UnifiedCompliancePolicyProperties xmlns="http://schemas.microsoft.com/sharepoint/v3" xsi:nil="true"/>
    <TaxCatchAll xmlns="3863b3a5-5c53-43fb-bf2f-76c166bf3d7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96B56E6138484D8560960F66BD61F9" ma:contentTypeVersion="20" ma:contentTypeDescription="Create a new document." ma:contentTypeScope="" ma:versionID="589d6d571a9dc56e177a4125d48625bd">
  <xsd:schema xmlns:xsd="http://www.w3.org/2001/XMLSchema" xmlns:xs="http://www.w3.org/2001/XMLSchema" xmlns:p="http://schemas.microsoft.com/office/2006/metadata/properties" xmlns:ns1="http://schemas.microsoft.com/sharepoint/v3" xmlns:ns2="7de58415-a115-40f5-8a03-fe4dfd7fdda4" xmlns:ns3="3863b3a5-5c53-43fb-bf2f-76c166bf3d74" targetNamespace="http://schemas.microsoft.com/office/2006/metadata/properties" ma:root="true" ma:fieldsID="1d0eaaafc2b1a3848301300457d4f3bb" ns1:_="" ns2:_="" ns3:_="">
    <xsd:import namespace="http://schemas.microsoft.com/sharepoint/v3"/>
    <xsd:import namespace="7de58415-a115-40f5-8a03-fe4dfd7fdda4"/>
    <xsd:import namespace="3863b3a5-5c53-43fb-bf2f-76c166bf3d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e58415-a115-40f5-8a03-fe4dfd7fd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452ae32-9f35-4766-8c1a-c0dbea5dfb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63b3a5-5c53-43fb-bf2f-76c166bf3d7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4f722a0-d5ed-417e-8004-f23d0dad4350}" ma:internalName="TaxCatchAll" ma:showField="CatchAllData" ma:web="3863b3a5-5c53-43fb-bf2f-76c166bf3d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D42F3E-393B-40BE-B2A4-A595D53ACA82}">
  <ds:schemaRefs>
    <ds:schemaRef ds:uri="http://schemas.microsoft.com/sharepoint/v3/contenttype/forms"/>
  </ds:schemaRefs>
</ds:datastoreItem>
</file>

<file path=customXml/itemProps2.xml><?xml version="1.0" encoding="utf-8"?>
<ds:datastoreItem xmlns:ds="http://schemas.openxmlformats.org/officeDocument/2006/customXml" ds:itemID="{315671F3-5022-45FF-9C99-5F64464CAE1D}">
  <ds:schemaRefs>
    <ds:schemaRef ds:uri="http://schemas.microsoft.com/office/2006/metadata/properties"/>
    <ds:schemaRef ds:uri="http://schemas.microsoft.com/office/infopath/2007/PartnerControls"/>
    <ds:schemaRef ds:uri="http://schemas.microsoft.com/sharepoint/v3"/>
    <ds:schemaRef ds:uri="7de58415-a115-40f5-8a03-fe4dfd7fdda4"/>
    <ds:schemaRef ds:uri="3863b3a5-5c53-43fb-bf2f-76c166bf3d74"/>
  </ds:schemaRefs>
</ds:datastoreItem>
</file>

<file path=customXml/itemProps3.xml><?xml version="1.0" encoding="utf-8"?>
<ds:datastoreItem xmlns:ds="http://schemas.openxmlformats.org/officeDocument/2006/customXml" ds:itemID="{584C8E09-F1F4-424F-9057-381EB6CEA5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e58415-a115-40f5-8a03-fe4dfd7fdda4"/>
    <ds:schemaRef ds:uri="3863b3a5-5c53-43fb-bf2f-76c166bf3d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2571</TotalTime>
  <Words>1041</Words>
  <Application>Microsoft Office PowerPoint</Application>
  <PresentationFormat>Widescreen</PresentationFormat>
  <Paragraphs>105</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Courier New</vt:lpstr>
      <vt:lpstr>Wingdings</vt:lpstr>
      <vt:lpstr>Office Theme</vt:lpstr>
      <vt:lpstr>PowerPoint Presentation</vt:lpstr>
      <vt:lpstr>Logging in to the AtRisk Registry -  Users  must have a login for the ESF8 PORTAL</vt:lpstr>
      <vt:lpstr>Event Verification and Downloading the Latest Template </vt:lpstr>
      <vt:lpstr>Download to a folder you can find or your desktop!</vt:lpstr>
      <vt:lpstr>Priority Fields:  Align with Attachment A of the user guide. </vt:lpstr>
      <vt:lpstr>PowerPoint Presentation</vt:lpstr>
      <vt:lpstr>PowerPoint Presentation</vt:lpstr>
      <vt:lpstr>PowerPoint Presentation</vt:lpstr>
      <vt:lpstr>PowerPoint Presentation</vt:lpstr>
      <vt:lpstr>PowerPoint Presentation</vt:lpstr>
      <vt:lpstr>Disposition Definitions: Aligns with Attachment C of the User Guide</vt:lpstr>
      <vt:lpstr>PowerPoint Presentation</vt:lpstr>
      <vt:lpstr>PowerPoint Presentation</vt:lpstr>
      <vt:lpstr>Confirming Patient Lists are Complete</vt:lpstr>
      <vt:lpstr>PowerPoint Presentation</vt:lpstr>
      <vt:lpstr>Disposition Definitions: Aligns with Attachment C of the User Guide</vt:lpstr>
      <vt:lpstr>Confirming Patient Lists are Complete</vt:lpstr>
      <vt:lpstr>Federal Movement (MIEP &amp; JPATS) Flight Assignments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AtRisk Registry (ARR)</dc:title>
  <dc:creator>Liz Harmon</dc:creator>
  <cp:lastModifiedBy>Liz Harmon</cp:lastModifiedBy>
  <cp:revision>12</cp:revision>
  <dcterms:created xsi:type="dcterms:W3CDTF">2023-06-05T18:58:25Z</dcterms:created>
  <dcterms:modified xsi:type="dcterms:W3CDTF">2024-05-28T18:30:21Z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0x010100E396B56E6138484D8560960F66BD61F9</vt:lpwstr>
  </property>
  <property fmtid="{D5CDD505-2E9C-101B-9397-08002B2CF9AE}" pid="3" name="MediaServiceImageTags">
    <vt:lpwstr/>
  </property>
</Properties>
</file>